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Lst>
  <p:sldSz cx="18288000" cy="10287000"/>
  <p:notesSz cx="6858000" cy="9144000"/>
  <p:embeddedFontLst>
    <p:embeddedFont>
      <p:font typeface="Cakerolli Bold" charset="1" panose="00000000000000000000"/>
      <p:regular r:id="rId37"/>
    </p:embeddedFont>
    <p:embeddedFont>
      <p:font typeface="Open Sans" charset="1" panose="020B0606030504020204"/>
      <p:regular r:id="rId38"/>
    </p:embeddedFont>
    <p:embeddedFont>
      <p:font typeface="Canva Sans" charset="1" panose="020B0503030501040103"/>
      <p:regular r:id="rId39"/>
    </p:embeddedFont>
    <p:embeddedFont>
      <p:font typeface="Canva Sans Bold" charset="1" panose="020B0803030501040103"/>
      <p:regular r:id="rId4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slides/slide21.xml" Type="http://schemas.openxmlformats.org/officeDocument/2006/relationships/slide"/><Relationship Id="rId27" Target="slides/slide22.xml" Type="http://schemas.openxmlformats.org/officeDocument/2006/relationships/slide"/><Relationship Id="rId28" Target="slides/slide23.xml" Type="http://schemas.openxmlformats.org/officeDocument/2006/relationships/slide"/><Relationship Id="rId29" Target="slides/slide24.xml" Type="http://schemas.openxmlformats.org/officeDocument/2006/relationships/slide"/><Relationship Id="rId3" Target="viewProps.xml" Type="http://schemas.openxmlformats.org/officeDocument/2006/relationships/viewProps"/><Relationship Id="rId30" Target="slides/slide25.xml" Type="http://schemas.openxmlformats.org/officeDocument/2006/relationships/slide"/><Relationship Id="rId31" Target="slides/slide26.xml" Type="http://schemas.openxmlformats.org/officeDocument/2006/relationships/slide"/><Relationship Id="rId32" Target="slides/slide27.xml" Type="http://schemas.openxmlformats.org/officeDocument/2006/relationships/slide"/><Relationship Id="rId33" Target="slides/slide28.xml" Type="http://schemas.openxmlformats.org/officeDocument/2006/relationships/slide"/><Relationship Id="rId34" Target="slides/slide29.xml" Type="http://schemas.openxmlformats.org/officeDocument/2006/relationships/slide"/><Relationship Id="rId35" Target="slides/slide30.xml" Type="http://schemas.openxmlformats.org/officeDocument/2006/relationships/slide"/><Relationship Id="rId36" Target="slides/slide31.xml" Type="http://schemas.openxmlformats.org/officeDocument/2006/relationships/slide"/><Relationship Id="rId37" Target="fonts/font37.fntdata" Type="http://schemas.openxmlformats.org/officeDocument/2006/relationships/font"/><Relationship Id="rId38" Target="fonts/font38.fntdata" Type="http://schemas.openxmlformats.org/officeDocument/2006/relationships/font"/><Relationship Id="rId39" Target="fonts/font39.fntdata" Type="http://schemas.openxmlformats.org/officeDocument/2006/relationships/font"/><Relationship Id="rId4" Target="theme/theme1.xml" Type="http://schemas.openxmlformats.org/officeDocument/2006/relationships/theme"/><Relationship Id="rId40" Target="fonts/font40.fntdata" Type="http://schemas.openxmlformats.org/officeDocument/2006/relationships/font"/><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6.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jpeg" Type="http://schemas.openxmlformats.org/officeDocument/2006/relationships/image"/><Relationship Id="rId3" Target="../media/image8.png" Type="http://schemas.openxmlformats.org/officeDocument/2006/relationships/image"/><Relationship Id="rId4" Target="../media/image9.svg" Type="http://schemas.openxmlformats.org/officeDocument/2006/relationships/image"/><Relationship Id="rId5" Target="../media/image37.png" Type="http://schemas.openxmlformats.org/officeDocument/2006/relationships/image"/><Relationship Id="rId6" Target="../media/image38.svg" Type="http://schemas.openxmlformats.org/officeDocument/2006/relationships/image"/><Relationship Id="rId7" Target="../media/image10.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jpeg" Type="http://schemas.openxmlformats.org/officeDocument/2006/relationships/image"/><Relationship Id="rId3" Target="../media/image8.png" Type="http://schemas.openxmlformats.org/officeDocument/2006/relationships/image"/><Relationship Id="rId4" Target="../media/image9.svg" Type="http://schemas.openxmlformats.org/officeDocument/2006/relationships/image"/><Relationship Id="rId5" Target="../media/image37.png" Type="http://schemas.openxmlformats.org/officeDocument/2006/relationships/image"/><Relationship Id="rId6" Target="../media/image38.svg" Type="http://schemas.openxmlformats.org/officeDocument/2006/relationships/image"/><Relationship Id="rId7" Target="../media/image10.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jpeg" Type="http://schemas.openxmlformats.org/officeDocument/2006/relationships/image"/><Relationship Id="rId3" Target="../media/image8.png" Type="http://schemas.openxmlformats.org/officeDocument/2006/relationships/image"/><Relationship Id="rId4" Target="../media/image9.svg" Type="http://schemas.openxmlformats.org/officeDocument/2006/relationships/image"/><Relationship Id="rId5" Target="../media/image37.png" Type="http://schemas.openxmlformats.org/officeDocument/2006/relationships/image"/><Relationship Id="rId6" Target="../media/image38.svg" Type="http://schemas.openxmlformats.org/officeDocument/2006/relationships/image"/><Relationship Id="rId7" Target="../media/image10.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jpeg" Type="http://schemas.openxmlformats.org/officeDocument/2006/relationships/image"/><Relationship Id="rId3" Target="../media/image8.png" Type="http://schemas.openxmlformats.org/officeDocument/2006/relationships/image"/><Relationship Id="rId4" Target="../media/image9.svg" Type="http://schemas.openxmlformats.org/officeDocument/2006/relationships/image"/><Relationship Id="rId5" Target="../media/image37.png" Type="http://schemas.openxmlformats.org/officeDocument/2006/relationships/image"/><Relationship Id="rId6" Target="../media/image38.svg" Type="http://schemas.openxmlformats.org/officeDocument/2006/relationships/image"/><Relationship Id="rId7" Target="../media/image10.png" Type="http://schemas.openxmlformats.org/officeDocument/2006/relationships/image"/><Relationship Id="rId8" Target="../media/image39.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jpeg" Type="http://schemas.openxmlformats.org/officeDocument/2006/relationships/image"/><Relationship Id="rId3" Target="../media/image8.png" Type="http://schemas.openxmlformats.org/officeDocument/2006/relationships/image"/><Relationship Id="rId4" Target="../media/image9.svg" Type="http://schemas.openxmlformats.org/officeDocument/2006/relationships/image"/><Relationship Id="rId5" Target="../media/image37.png" Type="http://schemas.openxmlformats.org/officeDocument/2006/relationships/image"/><Relationship Id="rId6" Target="../media/image38.svg" Type="http://schemas.openxmlformats.org/officeDocument/2006/relationships/image"/><Relationship Id="rId7" Target="../media/image10.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jpeg" Type="http://schemas.openxmlformats.org/officeDocument/2006/relationships/image"/><Relationship Id="rId3" Target="../media/image8.png" Type="http://schemas.openxmlformats.org/officeDocument/2006/relationships/image"/><Relationship Id="rId4" Target="../media/image9.svg" Type="http://schemas.openxmlformats.org/officeDocument/2006/relationships/image"/><Relationship Id="rId5" Target="../media/image37.png" Type="http://schemas.openxmlformats.org/officeDocument/2006/relationships/image"/><Relationship Id="rId6" Target="../media/image38.svg" Type="http://schemas.openxmlformats.org/officeDocument/2006/relationships/image"/><Relationship Id="rId7" Target="../media/image10.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jpeg" Type="http://schemas.openxmlformats.org/officeDocument/2006/relationships/image"/><Relationship Id="rId3" Target="../media/image8.png" Type="http://schemas.openxmlformats.org/officeDocument/2006/relationships/image"/><Relationship Id="rId4" Target="../media/image9.svg" Type="http://schemas.openxmlformats.org/officeDocument/2006/relationships/image"/><Relationship Id="rId5" Target="../media/image37.png" Type="http://schemas.openxmlformats.org/officeDocument/2006/relationships/image"/><Relationship Id="rId6" Target="../media/image38.svg" Type="http://schemas.openxmlformats.org/officeDocument/2006/relationships/image"/><Relationship Id="rId7" Target="../media/image10.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jpeg" Type="http://schemas.openxmlformats.org/officeDocument/2006/relationships/image"/><Relationship Id="rId3" Target="../media/image8.png" Type="http://schemas.openxmlformats.org/officeDocument/2006/relationships/image"/><Relationship Id="rId4" Target="../media/image9.svg" Type="http://schemas.openxmlformats.org/officeDocument/2006/relationships/image"/><Relationship Id="rId5" Target="../media/image37.png" Type="http://schemas.openxmlformats.org/officeDocument/2006/relationships/image"/><Relationship Id="rId6" Target="../media/image38.svg" Type="http://schemas.openxmlformats.org/officeDocument/2006/relationships/image"/><Relationship Id="rId7" Target="../media/image10.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jpeg" Type="http://schemas.openxmlformats.org/officeDocument/2006/relationships/image"/><Relationship Id="rId3" Target="../media/image8.png" Type="http://schemas.openxmlformats.org/officeDocument/2006/relationships/image"/><Relationship Id="rId4" Target="../media/image9.svg" Type="http://schemas.openxmlformats.org/officeDocument/2006/relationships/image"/><Relationship Id="rId5" Target="../media/image37.png" Type="http://schemas.openxmlformats.org/officeDocument/2006/relationships/image"/><Relationship Id="rId6" Target="../media/image38.svg" Type="http://schemas.openxmlformats.org/officeDocument/2006/relationships/image"/><Relationship Id="rId7" Target="../media/image10.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jpeg" Type="http://schemas.openxmlformats.org/officeDocument/2006/relationships/image"/><Relationship Id="rId3" Target="../media/image8.png" Type="http://schemas.openxmlformats.org/officeDocument/2006/relationships/image"/><Relationship Id="rId4" Target="../media/image9.svg" Type="http://schemas.openxmlformats.org/officeDocument/2006/relationships/image"/><Relationship Id="rId5" Target="../media/image37.png" Type="http://schemas.openxmlformats.org/officeDocument/2006/relationships/image"/><Relationship Id="rId6" Target="../media/image38.svg" Type="http://schemas.openxmlformats.org/officeDocument/2006/relationships/image"/><Relationship Id="rId7" Target="../media/image10.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jpeg" Type="http://schemas.openxmlformats.org/officeDocument/2006/relationships/image"/><Relationship Id="rId3" Target="../media/image8.png" Type="http://schemas.openxmlformats.org/officeDocument/2006/relationships/image"/><Relationship Id="rId4" Target="../media/image9.svg" Type="http://schemas.openxmlformats.org/officeDocument/2006/relationships/image"/><Relationship Id="rId5" Target="../media/image10.png" Type="http://schemas.openxmlformats.org/officeDocument/2006/relationships/image"/><Relationship Id="rId6" Target="../media/image11.png" Type="http://schemas.openxmlformats.org/officeDocument/2006/relationships/image"/><Relationship Id="rId7" Target="../media/image12.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jpeg" Type="http://schemas.openxmlformats.org/officeDocument/2006/relationships/image"/><Relationship Id="rId3" Target="../media/image8.png" Type="http://schemas.openxmlformats.org/officeDocument/2006/relationships/image"/><Relationship Id="rId4" Target="../media/image9.svg" Type="http://schemas.openxmlformats.org/officeDocument/2006/relationships/image"/><Relationship Id="rId5" Target="../media/image37.png" Type="http://schemas.openxmlformats.org/officeDocument/2006/relationships/image"/><Relationship Id="rId6" Target="../media/image38.svg" Type="http://schemas.openxmlformats.org/officeDocument/2006/relationships/image"/><Relationship Id="rId7" Target="../media/image10.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jpeg" Type="http://schemas.openxmlformats.org/officeDocument/2006/relationships/image"/><Relationship Id="rId3" Target="../media/image8.png" Type="http://schemas.openxmlformats.org/officeDocument/2006/relationships/image"/><Relationship Id="rId4" Target="../media/image9.svg" Type="http://schemas.openxmlformats.org/officeDocument/2006/relationships/image"/><Relationship Id="rId5" Target="../media/image37.png" Type="http://schemas.openxmlformats.org/officeDocument/2006/relationships/image"/><Relationship Id="rId6" Target="../media/image38.svg" Type="http://schemas.openxmlformats.org/officeDocument/2006/relationships/image"/><Relationship Id="rId7" Target="../media/image10.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jpeg" Type="http://schemas.openxmlformats.org/officeDocument/2006/relationships/image"/><Relationship Id="rId3" Target="../media/image8.png" Type="http://schemas.openxmlformats.org/officeDocument/2006/relationships/image"/><Relationship Id="rId4" Target="../media/image9.svg" Type="http://schemas.openxmlformats.org/officeDocument/2006/relationships/image"/><Relationship Id="rId5" Target="../media/image37.png" Type="http://schemas.openxmlformats.org/officeDocument/2006/relationships/image"/><Relationship Id="rId6" Target="../media/image38.svg" Type="http://schemas.openxmlformats.org/officeDocument/2006/relationships/image"/><Relationship Id="rId7" Target="../media/image10.pn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jpeg" Type="http://schemas.openxmlformats.org/officeDocument/2006/relationships/image"/><Relationship Id="rId3" Target="../media/image8.png" Type="http://schemas.openxmlformats.org/officeDocument/2006/relationships/image"/><Relationship Id="rId4" Target="../media/image9.svg" Type="http://schemas.openxmlformats.org/officeDocument/2006/relationships/image"/><Relationship Id="rId5" Target="../media/image37.png" Type="http://schemas.openxmlformats.org/officeDocument/2006/relationships/image"/><Relationship Id="rId6" Target="../media/image38.svg" Type="http://schemas.openxmlformats.org/officeDocument/2006/relationships/image"/><Relationship Id="rId7" Target="../media/image10.pn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jpeg" Type="http://schemas.openxmlformats.org/officeDocument/2006/relationships/image"/><Relationship Id="rId3" Target="../media/image8.png" Type="http://schemas.openxmlformats.org/officeDocument/2006/relationships/image"/><Relationship Id="rId4" Target="../media/image9.svg" Type="http://schemas.openxmlformats.org/officeDocument/2006/relationships/image"/><Relationship Id="rId5" Target="../media/image10.pn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jpeg" Type="http://schemas.openxmlformats.org/officeDocument/2006/relationships/image"/><Relationship Id="rId3" Target="../media/image8.png" Type="http://schemas.openxmlformats.org/officeDocument/2006/relationships/image"/><Relationship Id="rId4" Target="../media/image9.svg" Type="http://schemas.openxmlformats.org/officeDocument/2006/relationships/image"/><Relationship Id="rId5" Target="../media/image10.png" Type="http://schemas.openxmlformats.org/officeDocument/2006/relationships/image"/><Relationship Id="rId6" Target="../media/image40.pn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3.png" Type="http://schemas.openxmlformats.org/officeDocument/2006/relationships/image"/><Relationship Id="rId2" Target="../media/image7.jpeg" Type="http://schemas.openxmlformats.org/officeDocument/2006/relationships/image"/><Relationship Id="rId3" Target="../media/image8.png" Type="http://schemas.openxmlformats.org/officeDocument/2006/relationships/image"/><Relationship Id="rId4" Target="../media/image9.svg" Type="http://schemas.openxmlformats.org/officeDocument/2006/relationships/image"/><Relationship Id="rId5" Target="../media/image37.png" Type="http://schemas.openxmlformats.org/officeDocument/2006/relationships/image"/><Relationship Id="rId6" Target="../media/image38.svg" Type="http://schemas.openxmlformats.org/officeDocument/2006/relationships/image"/><Relationship Id="rId7" Target="../media/image10.png" Type="http://schemas.openxmlformats.org/officeDocument/2006/relationships/image"/><Relationship Id="rId8" Target="../media/image41.png" Type="http://schemas.openxmlformats.org/officeDocument/2006/relationships/image"/><Relationship Id="rId9" Target="../media/image42.pn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jpeg" Type="http://schemas.openxmlformats.org/officeDocument/2006/relationships/image"/><Relationship Id="rId3" Target="../media/image23.png" Type="http://schemas.openxmlformats.org/officeDocument/2006/relationships/image"/><Relationship Id="rId4" Target="../media/image24.svg" Type="http://schemas.openxmlformats.org/officeDocument/2006/relationships/image"/><Relationship Id="rId5" Target="../media/image25.png" Type="http://schemas.openxmlformats.org/officeDocument/2006/relationships/image"/><Relationship Id="rId6" Target="../media/image26.svg" Type="http://schemas.openxmlformats.org/officeDocument/2006/relationships/image"/><Relationship Id="rId7" Target="../media/image12.png" Type="http://schemas.openxmlformats.org/officeDocument/2006/relationships/image"/><Relationship Id="rId8" Target="../media/image10.png" Type="http://schemas.openxmlformats.org/officeDocument/2006/relationships/image"/></Relationships>
</file>

<file path=ppt/slides/_rels/slide2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jpeg" Type="http://schemas.openxmlformats.org/officeDocument/2006/relationships/image"/><Relationship Id="rId3" Target="../media/image8.png" Type="http://schemas.openxmlformats.org/officeDocument/2006/relationships/image"/><Relationship Id="rId4" Target="../media/image9.svg" Type="http://schemas.openxmlformats.org/officeDocument/2006/relationships/image"/><Relationship Id="rId5" Target="../media/image10.png" Type="http://schemas.openxmlformats.org/officeDocument/2006/relationships/image"/></Relationships>
</file>

<file path=ppt/slides/_rels/slide2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jpeg" Type="http://schemas.openxmlformats.org/officeDocument/2006/relationships/image"/><Relationship Id="rId3" Target="../media/image8.png" Type="http://schemas.openxmlformats.org/officeDocument/2006/relationships/image"/><Relationship Id="rId4" Target="../media/image9.svg" Type="http://schemas.openxmlformats.org/officeDocument/2006/relationships/image"/><Relationship Id="rId5" Target="../media/image10.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jpeg" Type="http://schemas.openxmlformats.org/officeDocument/2006/relationships/image"/><Relationship Id="rId3" Target="../media/image13.png" Type="http://schemas.openxmlformats.org/officeDocument/2006/relationships/image"/><Relationship Id="rId4" Target="../media/image14.svg" Type="http://schemas.openxmlformats.org/officeDocument/2006/relationships/image"/><Relationship Id="rId5" Target="../media/image15.png" Type="http://schemas.openxmlformats.org/officeDocument/2006/relationships/image"/><Relationship Id="rId6" Target="../media/image16.svg" Type="http://schemas.openxmlformats.org/officeDocument/2006/relationships/image"/><Relationship Id="rId7" Target="../media/image17.png" Type="http://schemas.openxmlformats.org/officeDocument/2006/relationships/image"/><Relationship Id="rId8" Target="../media/image18.svg" Type="http://schemas.openxmlformats.org/officeDocument/2006/relationships/image"/></Relationships>
</file>

<file path=ppt/slides/_rels/slide3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jpeg" Type="http://schemas.openxmlformats.org/officeDocument/2006/relationships/image"/><Relationship Id="rId3" Target="../media/image8.png" Type="http://schemas.openxmlformats.org/officeDocument/2006/relationships/image"/><Relationship Id="rId4" Target="../media/image9.svg" Type="http://schemas.openxmlformats.org/officeDocument/2006/relationships/image"/><Relationship Id="rId5" Target="../media/image10.png" Type="http://schemas.openxmlformats.org/officeDocument/2006/relationships/image"/></Relationships>
</file>

<file path=ppt/slides/_rels/slide3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6.png" Type="http://schemas.openxmlformats.org/officeDocument/2006/relationships/image"/><Relationship Id="rId8" Target="../media/image12.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jpeg" Type="http://schemas.openxmlformats.org/officeDocument/2006/relationships/image"/><Relationship Id="rId3" Target="../media/image19.png" Type="http://schemas.openxmlformats.org/officeDocument/2006/relationships/image"/><Relationship Id="rId4" Target="../media/image20.svg" Type="http://schemas.openxmlformats.org/officeDocument/2006/relationships/image"/><Relationship Id="rId5" Target="../media/image17.png" Type="http://schemas.openxmlformats.org/officeDocument/2006/relationships/image"/><Relationship Id="rId6" Target="../media/image18.svg" Type="http://schemas.openxmlformats.org/officeDocument/2006/relationships/image"/><Relationship Id="rId7" Target="../media/image21.png" Type="http://schemas.openxmlformats.org/officeDocument/2006/relationships/image"/><Relationship Id="rId8" Target="../media/image22.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jpeg" Type="http://schemas.openxmlformats.org/officeDocument/2006/relationships/image"/><Relationship Id="rId3" Target="../media/image23.png" Type="http://schemas.openxmlformats.org/officeDocument/2006/relationships/image"/><Relationship Id="rId4" Target="../media/image24.svg" Type="http://schemas.openxmlformats.org/officeDocument/2006/relationships/image"/><Relationship Id="rId5" Target="../media/image25.png" Type="http://schemas.openxmlformats.org/officeDocument/2006/relationships/image"/><Relationship Id="rId6" Target="../media/image26.svg" Type="http://schemas.openxmlformats.org/officeDocument/2006/relationships/image"/><Relationship Id="rId7" Target="../media/image12.png" Type="http://schemas.openxmlformats.org/officeDocument/2006/relationships/image"/><Relationship Id="rId8" Target="../media/image10.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0.svg" Type="http://schemas.openxmlformats.org/officeDocument/2006/relationships/image"/><Relationship Id="rId11" Target="../media/image21.png" Type="http://schemas.openxmlformats.org/officeDocument/2006/relationships/image"/><Relationship Id="rId12" Target="../media/image22.svg" Type="http://schemas.openxmlformats.org/officeDocument/2006/relationships/image"/><Relationship Id="rId13" Target="../media/image10.png" Type="http://schemas.openxmlformats.org/officeDocument/2006/relationships/image"/><Relationship Id="rId2" Target="../media/image7.jpeg" Type="http://schemas.openxmlformats.org/officeDocument/2006/relationships/image"/><Relationship Id="rId3" Target="../media/image19.png" Type="http://schemas.openxmlformats.org/officeDocument/2006/relationships/image"/><Relationship Id="rId4" Target="../media/image20.svg" Type="http://schemas.openxmlformats.org/officeDocument/2006/relationships/image"/><Relationship Id="rId5" Target="../media/image17.png" Type="http://schemas.openxmlformats.org/officeDocument/2006/relationships/image"/><Relationship Id="rId6" Target="../media/image18.svg" Type="http://schemas.openxmlformats.org/officeDocument/2006/relationships/image"/><Relationship Id="rId7" Target="../media/image27.png" Type="http://schemas.openxmlformats.org/officeDocument/2006/relationships/image"/><Relationship Id="rId8" Target="../media/image28.svg" Type="http://schemas.openxmlformats.org/officeDocument/2006/relationships/image"/><Relationship Id="rId9" Target="../media/image29.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4.svg" Type="http://schemas.openxmlformats.org/officeDocument/2006/relationships/image"/><Relationship Id="rId2" Target="../media/image7.jpeg" Type="http://schemas.openxmlformats.org/officeDocument/2006/relationships/image"/><Relationship Id="rId3" Target="../media/image13.png" Type="http://schemas.openxmlformats.org/officeDocument/2006/relationships/image"/><Relationship Id="rId4" Target="../media/image14.svg" Type="http://schemas.openxmlformats.org/officeDocument/2006/relationships/image"/><Relationship Id="rId5" Target="../media/image31.png" Type="http://schemas.openxmlformats.org/officeDocument/2006/relationships/image"/><Relationship Id="rId6" Target="../media/image32.svg" Type="http://schemas.openxmlformats.org/officeDocument/2006/relationships/image"/><Relationship Id="rId7" Target="../media/image17.png" Type="http://schemas.openxmlformats.org/officeDocument/2006/relationships/image"/><Relationship Id="rId8" Target="../media/image18.svg" Type="http://schemas.openxmlformats.org/officeDocument/2006/relationships/image"/><Relationship Id="rId9" Target="../media/image33.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jpeg" Type="http://schemas.openxmlformats.org/officeDocument/2006/relationships/image"/><Relationship Id="rId3" Target="../media/image13.png" Type="http://schemas.openxmlformats.org/officeDocument/2006/relationships/image"/><Relationship Id="rId4" Target="../media/image14.svg" Type="http://schemas.openxmlformats.org/officeDocument/2006/relationships/image"/><Relationship Id="rId5" Target="../media/image17.png" Type="http://schemas.openxmlformats.org/officeDocument/2006/relationships/image"/><Relationship Id="rId6" Target="../media/image18.svg" Type="http://schemas.openxmlformats.org/officeDocument/2006/relationships/image"/><Relationship Id="rId7" Target="../media/image35.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jpeg" Type="http://schemas.openxmlformats.org/officeDocument/2006/relationships/image"/><Relationship Id="rId3" Target="../media/image13.png" Type="http://schemas.openxmlformats.org/officeDocument/2006/relationships/image"/><Relationship Id="rId4" Target="../media/image14.svg" Type="http://schemas.openxmlformats.org/officeDocument/2006/relationships/image"/><Relationship Id="rId5" Target="../media/image17.png" Type="http://schemas.openxmlformats.org/officeDocument/2006/relationships/image"/><Relationship Id="rId6" Target="../media/image18.svg" Type="http://schemas.openxmlformats.org/officeDocument/2006/relationships/image"/><Relationship Id="rId7" Target="../media/image36.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5555" r="0" b="-5555"/>
            </a:stretch>
          </a:blipFill>
        </p:spPr>
      </p:sp>
      <p:sp>
        <p:nvSpPr>
          <p:cNvPr name="Freeform 3" id="3"/>
          <p:cNvSpPr/>
          <p:nvPr/>
        </p:nvSpPr>
        <p:spPr>
          <a:xfrm flipH="false" flipV="false" rot="0">
            <a:off x="2245094" y="392819"/>
            <a:ext cx="13797812" cy="9894181"/>
          </a:xfrm>
          <a:custGeom>
            <a:avLst/>
            <a:gdLst/>
            <a:ahLst/>
            <a:cxnLst/>
            <a:rect r="r" b="b" t="t" l="l"/>
            <a:pathLst>
              <a:path h="9894181" w="13797812">
                <a:moveTo>
                  <a:pt x="0" y="0"/>
                </a:moveTo>
                <a:lnTo>
                  <a:pt x="13797812" y="0"/>
                </a:lnTo>
                <a:lnTo>
                  <a:pt x="13797812" y="9894181"/>
                </a:lnTo>
                <a:lnTo>
                  <a:pt x="0" y="989418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13844828" y="392819"/>
            <a:ext cx="2187754" cy="2057400"/>
          </a:xfrm>
          <a:custGeom>
            <a:avLst/>
            <a:gdLst/>
            <a:ahLst/>
            <a:cxnLst/>
            <a:rect r="r" b="b" t="t" l="l"/>
            <a:pathLst>
              <a:path h="2057400" w="2187754">
                <a:moveTo>
                  <a:pt x="0" y="0"/>
                </a:moveTo>
                <a:lnTo>
                  <a:pt x="2187753" y="0"/>
                </a:lnTo>
                <a:lnTo>
                  <a:pt x="2187753" y="2057400"/>
                </a:lnTo>
                <a:lnTo>
                  <a:pt x="0" y="205740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0">
            <a:off x="14266905" y="5348401"/>
            <a:ext cx="4021095" cy="4335412"/>
          </a:xfrm>
          <a:custGeom>
            <a:avLst/>
            <a:gdLst/>
            <a:ahLst/>
            <a:cxnLst/>
            <a:rect r="r" b="b" t="t" l="l"/>
            <a:pathLst>
              <a:path h="4335412" w="4021095">
                <a:moveTo>
                  <a:pt x="0" y="0"/>
                </a:moveTo>
                <a:lnTo>
                  <a:pt x="4021095" y="0"/>
                </a:lnTo>
                <a:lnTo>
                  <a:pt x="4021095" y="4335412"/>
                </a:lnTo>
                <a:lnTo>
                  <a:pt x="0" y="4335412"/>
                </a:lnTo>
                <a:lnTo>
                  <a:pt x="0" y="0"/>
                </a:lnTo>
                <a:close/>
              </a:path>
            </a:pathLst>
          </a:custGeom>
          <a:blipFill>
            <a:blip r:embed="rId7"/>
            <a:stretch>
              <a:fillRect l="0" t="0" r="0" b="0"/>
            </a:stretch>
          </a:blipFill>
        </p:spPr>
      </p:sp>
      <p:sp>
        <p:nvSpPr>
          <p:cNvPr name="Freeform 6" id="6"/>
          <p:cNvSpPr/>
          <p:nvPr/>
        </p:nvSpPr>
        <p:spPr>
          <a:xfrm flipH="false" flipV="false" rot="-3113696">
            <a:off x="-58035" y="516948"/>
            <a:ext cx="2764015" cy="2980070"/>
          </a:xfrm>
          <a:custGeom>
            <a:avLst/>
            <a:gdLst/>
            <a:ahLst/>
            <a:cxnLst/>
            <a:rect r="r" b="b" t="t" l="l"/>
            <a:pathLst>
              <a:path h="2980070" w="2764015">
                <a:moveTo>
                  <a:pt x="0" y="0"/>
                </a:moveTo>
                <a:lnTo>
                  <a:pt x="2764014" y="0"/>
                </a:lnTo>
                <a:lnTo>
                  <a:pt x="2764014" y="2980070"/>
                </a:lnTo>
                <a:lnTo>
                  <a:pt x="0" y="2980070"/>
                </a:lnTo>
                <a:lnTo>
                  <a:pt x="0" y="0"/>
                </a:lnTo>
                <a:close/>
              </a:path>
            </a:pathLst>
          </a:custGeom>
          <a:blipFill>
            <a:blip r:embed="rId7"/>
            <a:stretch>
              <a:fillRect l="0" t="0" r="0" b="0"/>
            </a:stretch>
          </a:blipFill>
        </p:spPr>
      </p:sp>
      <p:sp>
        <p:nvSpPr>
          <p:cNvPr name="TextBox 7" id="7"/>
          <p:cNvSpPr txBox="true"/>
          <p:nvPr/>
        </p:nvSpPr>
        <p:spPr>
          <a:xfrm rot="0">
            <a:off x="2889739" y="2292160"/>
            <a:ext cx="11589409" cy="3675616"/>
          </a:xfrm>
          <a:prstGeom prst="rect">
            <a:avLst/>
          </a:prstGeom>
        </p:spPr>
        <p:txBody>
          <a:bodyPr anchor="t" rtlCol="false" tIns="0" lIns="0" bIns="0" rIns="0">
            <a:spAutoFit/>
          </a:bodyPr>
          <a:lstStyle/>
          <a:p>
            <a:pPr algn="ctr">
              <a:lnSpc>
                <a:spcPts val="12132"/>
              </a:lnSpc>
            </a:pPr>
            <a:r>
              <a:rPr lang="en-US" sz="8665" b="true">
                <a:solidFill>
                  <a:srgbClr val="000000"/>
                </a:solidFill>
                <a:latin typeface="Cakerolli Bold"/>
                <a:ea typeface="Cakerolli Bold"/>
                <a:cs typeface="Cakerolli Bold"/>
                <a:sym typeface="Cakerolli Bold"/>
              </a:rPr>
              <a:t>Interventions for Autism</a:t>
            </a:r>
          </a:p>
        </p:txBody>
      </p:sp>
      <p:sp>
        <p:nvSpPr>
          <p:cNvPr name="TextBox 8" id="8"/>
          <p:cNvSpPr txBox="true"/>
          <p:nvPr/>
        </p:nvSpPr>
        <p:spPr>
          <a:xfrm rot="0">
            <a:off x="4897066" y="5482000"/>
            <a:ext cx="8947762" cy="1260603"/>
          </a:xfrm>
          <a:prstGeom prst="rect">
            <a:avLst/>
          </a:prstGeom>
        </p:spPr>
        <p:txBody>
          <a:bodyPr anchor="t" rtlCol="false" tIns="0" lIns="0" bIns="0" rIns="0">
            <a:spAutoFit/>
          </a:bodyPr>
          <a:lstStyle/>
          <a:p>
            <a:pPr algn="ctr">
              <a:lnSpc>
                <a:spcPts val="7167"/>
              </a:lnSpc>
            </a:pPr>
            <a:r>
              <a:rPr lang="en-US" sz="5119" b="true">
                <a:solidFill>
                  <a:srgbClr val="000000"/>
                </a:solidFill>
                <a:latin typeface="Cakerolli Bold"/>
                <a:ea typeface="Cakerolli Bold"/>
                <a:cs typeface="Cakerolli Bold"/>
                <a:sym typeface="Cakerolli Bold"/>
              </a:rPr>
              <a:t>Taylor Frazier and Danae Pena</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38888" r="0" b="-38888"/>
            </a:stretch>
          </a:blipFill>
        </p:spPr>
      </p:sp>
      <p:sp>
        <p:nvSpPr>
          <p:cNvPr name="Freeform 3" id="3"/>
          <p:cNvSpPr/>
          <p:nvPr/>
        </p:nvSpPr>
        <p:spPr>
          <a:xfrm flipH="false" flipV="true" rot="0">
            <a:off x="1229848" y="856252"/>
            <a:ext cx="13547320" cy="10425791"/>
          </a:xfrm>
          <a:custGeom>
            <a:avLst/>
            <a:gdLst/>
            <a:ahLst/>
            <a:cxnLst/>
            <a:rect r="r" b="b" t="t" l="l"/>
            <a:pathLst>
              <a:path h="10425791" w="13547320">
                <a:moveTo>
                  <a:pt x="0" y="10425792"/>
                </a:moveTo>
                <a:lnTo>
                  <a:pt x="13547320" y="10425792"/>
                </a:lnTo>
                <a:lnTo>
                  <a:pt x="13547320" y="0"/>
                </a:lnTo>
                <a:lnTo>
                  <a:pt x="0" y="0"/>
                </a:lnTo>
                <a:lnTo>
                  <a:pt x="0" y="10425792"/>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3399189" y="-577260"/>
            <a:ext cx="11064051" cy="5232374"/>
          </a:xfrm>
          <a:custGeom>
            <a:avLst/>
            <a:gdLst/>
            <a:ahLst/>
            <a:cxnLst/>
            <a:rect r="r" b="b" t="t" l="l"/>
            <a:pathLst>
              <a:path h="5232374" w="11064051">
                <a:moveTo>
                  <a:pt x="0" y="0"/>
                </a:moveTo>
                <a:lnTo>
                  <a:pt x="11064051" y="0"/>
                </a:lnTo>
                <a:lnTo>
                  <a:pt x="11064051" y="5232374"/>
                </a:lnTo>
                <a:lnTo>
                  <a:pt x="0" y="523237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5" id="5"/>
          <p:cNvSpPr txBox="true"/>
          <p:nvPr/>
        </p:nvSpPr>
        <p:spPr>
          <a:xfrm rot="-235009">
            <a:off x="3947882" y="457119"/>
            <a:ext cx="9327273" cy="4274319"/>
          </a:xfrm>
          <a:prstGeom prst="rect">
            <a:avLst/>
          </a:prstGeom>
        </p:spPr>
        <p:txBody>
          <a:bodyPr anchor="t" rtlCol="false" tIns="0" lIns="0" bIns="0" rIns="0">
            <a:spAutoFit/>
          </a:bodyPr>
          <a:lstStyle/>
          <a:p>
            <a:pPr algn="ctr">
              <a:lnSpc>
                <a:spcPts val="10422"/>
              </a:lnSpc>
            </a:pPr>
            <a:r>
              <a:rPr lang="en-US" b="true" sz="7444">
                <a:solidFill>
                  <a:srgbClr val="000000"/>
                </a:solidFill>
                <a:latin typeface="Cakerolli Bold"/>
                <a:ea typeface="Cakerolli Bold"/>
                <a:cs typeface="Cakerolli Bold"/>
                <a:sym typeface="Cakerolli Bold"/>
              </a:rPr>
              <a:t>WHY INTERVENTIONS MATTER </a:t>
            </a:r>
          </a:p>
          <a:p>
            <a:pPr algn="ctr">
              <a:lnSpc>
                <a:spcPts val="8742"/>
              </a:lnSpc>
            </a:pPr>
            <a:r>
              <a:rPr lang="en-US" b="true" sz="6244">
                <a:solidFill>
                  <a:srgbClr val="000000"/>
                </a:solidFill>
                <a:latin typeface="Cakerolli Bold"/>
                <a:ea typeface="Cakerolli Bold"/>
                <a:cs typeface="Cakerolli Bold"/>
                <a:sym typeface="Cakerolli Bold"/>
              </a:rPr>
              <a:t>GOALS OF INTERVENTIONS</a:t>
            </a:r>
          </a:p>
        </p:txBody>
      </p:sp>
      <p:sp>
        <p:nvSpPr>
          <p:cNvPr name="Freeform 6" id="6"/>
          <p:cNvSpPr/>
          <p:nvPr/>
        </p:nvSpPr>
        <p:spPr>
          <a:xfrm flipH="false" flipV="true" rot="0">
            <a:off x="-4800933" y="-864758"/>
            <a:ext cx="9601867" cy="8229600"/>
          </a:xfrm>
          <a:custGeom>
            <a:avLst/>
            <a:gdLst/>
            <a:ahLst/>
            <a:cxnLst/>
            <a:rect r="r" b="b" t="t" l="l"/>
            <a:pathLst>
              <a:path h="8229600" w="9601867">
                <a:moveTo>
                  <a:pt x="0" y="8229600"/>
                </a:moveTo>
                <a:lnTo>
                  <a:pt x="9601866" y="8229600"/>
                </a:lnTo>
                <a:lnTo>
                  <a:pt x="9601866" y="0"/>
                </a:lnTo>
                <a:lnTo>
                  <a:pt x="0" y="0"/>
                </a:lnTo>
                <a:lnTo>
                  <a:pt x="0" y="8229600"/>
                </a:lnTo>
                <a:close/>
              </a:path>
            </a:pathLst>
          </a:custGeom>
          <a:blipFill>
            <a:blip r:embed="rId7"/>
            <a:stretch>
              <a:fillRect l="0" t="0" r="0" b="0"/>
            </a:stretch>
          </a:blipFill>
        </p:spPr>
      </p:sp>
      <p:sp>
        <p:nvSpPr>
          <p:cNvPr name="Freeform 7" id="7"/>
          <p:cNvSpPr/>
          <p:nvPr/>
        </p:nvSpPr>
        <p:spPr>
          <a:xfrm flipH="true" flipV="false" rot="0">
            <a:off x="9662307" y="5782380"/>
            <a:ext cx="9601867" cy="8229600"/>
          </a:xfrm>
          <a:custGeom>
            <a:avLst/>
            <a:gdLst/>
            <a:ahLst/>
            <a:cxnLst/>
            <a:rect r="r" b="b" t="t" l="l"/>
            <a:pathLst>
              <a:path h="8229600" w="9601867">
                <a:moveTo>
                  <a:pt x="9601867" y="0"/>
                </a:moveTo>
                <a:lnTo>
                  <a:pt x="0" y="0"/>
                </a:lnTo>
                <a:lnTo>
                  <a:pt x="0" y="8229600"/>
                </a:lnTo>
                <a:lnTo>
                  <a:pt x="9601867" y="8229600"/>
                </a:lnTo>
                <a:lnTo>
                  <a:pt x="9601867" y="0"/>
                </a:lnTo>
                <a:close/>
              </a:path>
            </a:pathLst>
          </a:custGeom>
          <a:blipFill>
            <a:blip r:embed="rId7"/>
            <a:stretch>
              <a:fillRect l="0" t="0" r="0" b="0"/>
            </a:stretch>
          </a:blipFill>
        </p:spPr>
      </p:sp>
      <p:sp>
        <p:nvSpPr>
          <p:cNvPr name="TextBox 8" id="8"/>
          <p:cNvSpPr txBox="true"/>
          <p:nvPr/>
        </p:nvSpPr>
        <p:spPr>
          <a:xfrm rot="0">
            <a:off x="3399189" y="5233769"/>
            <a:ext cx="10522275" cy="2036700"/>
          </a:xfrm>
          <a:prstGeom prst="rect">
            <a:avLst/>
          </a:prstGeom>
        </p:spPr>
        <p:txBody>
          <a:bodyPr anchor="t" rtlCol="false" tIns="0" lIns="0" bIns="0" rIns="0">
            <a:spAutoFit/>
          </a:bodyPr>
          <a:lstStyle/>
          <a:p>
            <a:pPr algn="ctr" marL="499804" indent="-249902" lvl="1">
              <a:lnSpc>
                <a:spcPts val="3240"/>
              </a:lnSpc>
              <a:buFont typeface="Arial"/>
              <a:buChar char="•"/>
            </a:pPr>
            <a:r>
              <a:rPr lang="en-US" sz="2314">
                <a:solidFill>
                  <a:srgbClr val="000000"/>
                </a:solidFill>
                <a:latin typeface="Open Sans"/>
                <a:ea typeface="Open Sans"/>
                <a:cs typeface="Open Sans"/>
                <a:sym typeface="Open Sans"/>
              </a:rPr>
              <a:t>By providing structured support, interventions help individuals with autism navigate everyday situations, build self-esteem, and participate more fully in educational, social, and community settings. Ultimately, they can enhance the overall quality of life for both individuals with autism and their families.</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38888" r="0" b="-38888"/>
            </a:stretch>
          </a:blipFill>
        </p:spPr>
      </p:sp>
      <p:sp>
        <p:nvSpPr>
          <p:cNvPr name="Freeform 3" id="3"/>
          <p:cNvSpPr/>
          <p:nvPr/>
        </p:nvSpPr>
        <p:spPr>
          <a:xfrm flipH="false" flipV="true" rot="0">
            <a:off x="1229848" y="856252"/>
            <a:ext cx="13547320" cy="10425791"/>
          </a:xfrm>
          <a:custGeom>
            <a:avLst/>
            <a:gdLst/>
            <a:ahLst/>
            <a:cxnLst/>
            <a:rect r="r" b="b" t="t" l="l"/>
            <a:pathLst>
              <a:path h="10425791" w="13547320">
                <a:moveTo>
                  <a:pt x="0" y="10425792"/>
                </a:moveTo>
                <a:lnTo>
                  <a:pt x="13547320" y="10425792"/>
                </a:lnTo>
                <a:lnTo>
                  <a:pt x="13547320" y="0"/>
                </a:lnTo>
                <a:lnTo>
                  <a:pt x="0" y="0"/>
                </a:lnTo>
                <a:lnTo>
                  <a:pt x="0" y="10425792"/>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3399189" y="-577260"/>
            <a:ext cx="11064051" cy="5232374"/>
          </a:xfrm>
          <a:custGeom>
            <a:avLst/>
            <a:gdLst/>
            <a:ahLst/>
            <a:cxnLst/>
            <a:rect r="r" b="b" t="t" l="l"/>
            <a:pathLst>
              <a:path h="5232374" w="11064051">
                <a:moveTo>
                  <a:pt x="0" y="0"/>
                </a:moveTo>
                <a:lnTo>
                  <a:pt x="11064051" y="0"/>
                </a:lnTo>
                <a:lnTo>
                  <a:pt x="11064051" y="5232374"/>
                </a:lnTo>
                <a:lnTo>
                  <a:pt x="0" y="523237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5" id="5"/>
          <p:cNvSpPr txBox="true"/>
          <p:nvPr/>
        </p:nvSpPr>
        <p:spPr>
          <a:xfrm rot="0">
            <a:off x="3576103" y="5095875"/>
            <a:ext cx="10043113" cy="2036700"/>
          </a:xfrm>
          <a:prstGeom prst="rect">
            <a:avLst/>
          </a:prstGeom>
        </p:spPr>
        <p:txBody>
          <a:bodyPr anchor="t" rtlCol="false" tIns="0" lIns="0" bIns="0" rIns="0">
            <a:spAutoFit/>
          </a:bodyPr>
          <a:lstStyle/>
          <a:p>
            <a:pPr algn="ctr" marL="499804" indent="-249902" lvl="1">
              <a:lnSpc>
                <a:spcPts val="3240"/>
              </a:lnSpc>
              <a:buFont typeface="Arial"/>
              <a:buChar char="•"/>
            </a:pPr>
            <a:r>
              <a:rPr lang="en-US" sz="2314">
                <a:solidFill>
                  <a:srgbClr val="000000"/>
                </a:solidFill>
                <a:latin typeface="Open Sans"/>
                <a:ea typeface="Open Sans"/>
                <a:cs typeface="Open Sans"/>
                <a:sym typeface="Open Sans"/>
              </a:rPr>
              <a:t>ABA,</a:t>
            </a:r>
          </a:p>
          <a:p>
            <a:pPr algn="ctr" marL="499804" indent="-249902" lvl="1">
              <a:lnSpc>
                <a:spcPts val="3240"/>
              </a:lnSpc>
              <a:buFont typeface="Arial"/>
              <a:buChar char="•"/>
            </a:pPr>
            <a:r>
              <a:rPr lang="en-US" sz="2314">
                <a:solidFill>
                  <a:srgbClr val="000000"/>
                </a:solidFill>
                <a:latin typeface="Open Sans"/>
                <a:ea typeface="Open Sans"/>
                <a:cs typeface="Open Sans"/>
                <a:sym typeface="Open Sans"/>
              </a:rPr>
              <a:t>Developmental approaches, </a:t>
            </a:r>
          </a:p>
          <a:p>
            <a:pPr algn="ctr" marL="499804" indent="-249902" lvl="1">
              <a:lnSpc>
                <a:spcPts val="3240"/>
              </a:lnSpc>
              <a:buFont typeface="Arial"/>
              <a:buChar char="•"/>
            </a:pPr>
            <a:r>
              <a:rPr lang="en-US" sz="2314">
                <a:solidFill>
                  <a:srgbClr val="000000"/>
                </a:solidFill>
                <a:latin typeface="Open Sans"/>
                <a:ea typeface="Open Sans"/>
                <a:cs typeface="Open Sans"/>
                <a:sym typeface="Open Sans"/>
              </a:rPr>
              <a:t>Educational interventions,</a:t>
            </a:r>
          </a:p>
          <a:p>
            <a:pPr algn="ctr" marL="499804" indent="-249902" lvl="1">
              <a:lnSpc>
                <a:spcPts val="3240"/>
              </a:lnSpc>
              <a:buFont typeface="Arial"/>
              <a:buChar char="•"/>
            </a:pPr>
            <a:r>
              <a:rPr lang="en-US" sz="2314">
                <a:solidFill>
                  <a:srgbClr val="000000"/>
                </a:solidFill>
                <a:latin typeface="Open Sans"/>
                <a:ea typeface="Open Sans"/>
                <a:cs typeface="Open Sans"/>
                <a:sym typeface="Open Sans"/>
              </a:rPr>
              <a:t> Occupational and Speech Therapy </a:t>
            </a:r>
          </a:p>
          <a:p>
            <a:pPr algn="ctr" marL="499804" indent="-249902" lvl="1">
              <a:lnSpc>
                <a:spcPts val="3240"/>
              </a:lnSpc>
              <a:buFont typeface="Arial"/>
              <a:buChar char="•"/>
            </a:pPr>
            <a:r>
              <a:rPr lang="en-US" sz="2314">
                <a:solidFill>
                  <a:srgbClr val="000000"/>
                </a:solidFill>
                <a:latin typeface="Open Sans"/>
                <a:ea typeface="Open Sans"/>
                <a:cs typeface="Open Sans"/>
                <a:sym typeface="Open Sans"/>
              </a:rPr>
              <a:t>Remember ! Early intervention is the best intervention!</a:t>
            </a:r>
          </a:p>
        </p:txBody>
      </p:sp>
      <p:sp>
        <p:nvSpPr>
          <p:cNvPr name="TextBox 6" id="6"/>
          <p:cNvSpPr txBox="true"/>
          <p:nvPr/>
        </p:nvSpPr>
        <p:spPr>
          <a:xfrm rot="-235009">
            <a:off x="3909624" y="458427"/>
            <a:ext cx="9327273" cy="3154180"/>
          </a:xfrm>
          <a:prstGeom prst="rect">
            <a:avLst/>
          </a:prstGeom>
        </p:spPr>
        <p:txBody>
          <a:bodyPr anchor="t" rtlCol="false" tIns="0" lIns="0" bIns="0" rIns="0">
            <a:spAutoFit/>
          </a:bodyPr>
          <a:lstStyle/>
          <a:p>
            <a:pPr algn="ctr">
              <a:lnSpc>
                <a:spcPts val="10422"/>
              </a:lnSpc>
            </a:pPr>
            <a:r>
              <a:rPr lang="en-US" b="true" sz="7444">
                <a:solidFill>
                  <a:srgbClr val="000000"/>
                </a:solidFill>
                <a:latin typeface="Cakerolli Bold"/>
                <a:ea typeface="Cakerolli Bold"/>
                <a:cs typeface="Cakerolli Bold"/>
                <a:sym typeface="Cakerolli Bold"/>
              </a:rPr>
              <a:t>TYPES OF INTERVENTIONS</a:t>
            </a:r>
          </a:p>
        </p:txBody>
      </p:sp>
      <p:sp>
        <p:nvSpPr>
          <p:cNvPr name="Freeform 7" id="7"/>
          <p:cNvSpPr/>
          <p:nvPr/>
        </p:nvSpPr>
        <p:spPr>
          <a:xfrm flipH="false" flipV="true" rot="0">
            <a:off x="-4800933" y="-864758"/>
            <a:ext cx="9601867" cy="8229600"/>
          </a:xfrm>
          <a:custGeom>
            <a:avLst/>
            <a:gdLst/>
            <a:ahLst/>
            <a:cxnLst/>
            <a:rect r="r" b="b" t="t" l="l"/>
            <a:pathLst>
              <a:path h="8229600" w="9601867">
                <a:moveTo>
                  <a:pt x="0" y="8229600"/>
                </a:moveTo>
                <a:lnTo>
                  <a:pt x="9601866" y="8229600"/>
                </a:lnTo>
                <a:lnTo>
                  <a:pt x="9601866" y="0"/>
                </a:lnTo>
                <a:lnTo>
                  <a:pt x="0" y="0"/>
                </a:lnTo>
                <a:lnTo>
                  <a:pt x="0" y="8229600"/>
                </a:lnTo>
                <a:close/>
              </a:path>
            </a:pathLst>
          </a:custGeom>
          <a:blipFill>
            <a:blip r:embed="rId7"/>
            <a:stretch>
              <a:fillRect l="0" t="0" r="0" b="0"/>
            </a:stretch>
          </a:blipFill>
        </p:spPr>
      </p:sp>
      <p:sp>
        <p:nvSpPr>
          <p:cNvPr name="Freeform 8" id="8"/>
          <p:cNvSpPr/>
          <p:nvPr/>
        </p:nvSpPr>
        <p:spPr>
          <a:xfrm flipH="true" flipV="false" rot="0">
            <a:off x="9662307" y="5782380"/>
            <a:ext cx="9601867" cy="8229600"/>
          </a:xfrm>
          <a:custGeom>
            <a:avLst/>
            <a:gdLst/>
            <a:ahLst/>
            <a:cxnLst/>
            <a:rect r="r" b="b" t="t" l="l"/>
            <a:pathLst>
              <a:path h="8229600" w="9601867">
                <a:moveTo>
                  <a:pt x="9601867" y="0"/>
                </a:moveTo>
                <a:lnTo>
                  <a:pt x="0" y="0"/>
                </a:lnTo>
                <a:lnTo>
                  <a:pt x="0" y="8229600"/>
                </a:lnTo>
                <a:lnTo>
                  <a:pt x="9601867" y="8229600"/>
                </a:lnTo>
                <a:lnTo>
                  <a:pt x="9601867" y="0"/>
                </a:lnTo>
                <a:close/>
              </a:path>
            </a:pathLst>
          </a:custGeom>
          <a:blipFill>
            <a:blip r:embed="rId7"/>
            <a:stretch>
              <a:fillRect l="0" t="0" r="0" b="0"/>
            </a:stretch>
          </a:blipFill>
        </p:spPr>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38888" r="0" b="-38888"/>
            </a:stretch>
          </a:blipFill>
        </p:spPr>
      </p:sp>
      <p:sp>
        <p:nvSpPr>
          <p:cNvPr name="Freeform 3" id="3"/>
          <p:cNvSpPr/>
          <p:nvPr/>
        </p:nvSpPr>
        <p:spPr>
          <a:xfrm flipH="false" flipV="true" rot="0">
            <a:off x="1229848" y="856252"/>
            <a:ext cx="13547320" cy="10425791"/>
          </a:xfrm>
          <a:custGeom>
            <a:avLst/>
            <a:gdLst/>
            <a:ahLst/>
            <a:cxnLst/>
            <a:rect r="r" b="b" t="t" l="l"/>
            <a:pathLst>
              <a:path h="10425791" w="13547320">
                <a:moveTo>
                  <a:pt x="0" y="10425792"/>
                </a:moveTo>
                <a:lnTo>
                  <a:pt x="13547320" y="10425792"/>
                </a:lnTo>
                <a:lnTo>
                  <a:pt x="13547320" y="0"/>
                </a:lnTo>
                <a:lnTo>
                  <a:pt x="0" y="0"/>
                </a:lnTo>
                <a:lnTo>
                  <a:pt x="0" y="10425792"/>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3399189" y="-577260"/>
            <a:ext cx="11064051" cy="5232374"/>
          </a:xfrm>
          <a:custGeom>
            <a:avLst/>
            <a:gdLst/>
            <a:ahLst/>
            <a:cxnLst/>
            <a:rect r="r" b="b" t="t" l="l"/>
            <a:pathLst>
              <a:path h="5232374" w="11064051">
                <a:moveTo>
                  <a:pt x="0" y="0"/>
                </a:moveTo>
                <a:lnTo>
                  <a:pt x="11064051" y="0"/>
                </a:lnTo>
                <a:lnTo>
                  <a:pt x="11064051" y="5232374"/>
                </a:lnTo>
                <a:lnTo>
                  <a:pt x="0" y="523237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5" id="5"/>
          <p:cNvSpPr txBox="true"/>
          <p:nvPr/>
        </p:nvSpPr>
        <p:spPr>
          <a:xfrm rot="0">
            <a:off x="3576103" y="5095875"/>
            <a:ext cx="10043113" cy="1217550"/>
          </a:xfrm>
          <a:prstGeom prst="rect">
            <a:avLst/>
          </a:prstGeom>
        </p:spPr>
        <p:txBody>
          <a:bodyPr anchor="t" rtlCol="false" tIns="0" lIns="0" bIns="0" rIns="0">
            <a:spAutoFit/>
          </a:bodyPr>
          <a:lstStyle/>
          <a:p>
            <a:pPr algn="ctr" marL="499804" indent="-249902" lvl="1">
              <a:lnSpc>
                <a:spcPts val="3240"/>
              </a:lnSpc>
              <a:buFont typeface="Arial"/>
              <a:buChar char="•"/>
            </a:pPr>
            <a:r>
              <a:rPr lang="en-US" sz="2314">
                <a:solidFill>
                  <a:srgbClr val="000000"/>
                </a:solidFill>
                <a:latin typeface="Open Sans"/>
                <a:ea typeface="Open Sans"/>
                <a:cs typeface="Open Sans"/>
                <a:sym typeface="Open Sans"/>
              </a:rPr>
              <a:t>The sooner you identify something that may need attention—such as during developmental appointments—the better. Never hesitate to advocate for your child.</a:t>
            </a:r>
          </a:p>
        </p:txBody>
      </p:sp>
      <p:sp>
        <p:nvSpPr>
          <p:cNvPr name="TextBox 6" id="6"/>
          <p:cNvSpPr txBox="true"/>
          <p:nvPr/>
        </p:nvSpPr>
        <p:spPr>
          <a:xfrm rot="-235009">
            <a:off x="3864730" y="459962"/>
            <a:ext cx="9327273" cy="1839730"/>
          </a:xfrm>
          <a:prstGeom prst="rect">
            <a:avLst/>
          </a:prstGeom>
        </p:spPr>
        <p:txBody>
          <a:bodyPr anchor="t" rtlCol="false" tIns="0" lIns="0" bIns="0" rIns="0">
            <a:spAutoFit/>
          </a:bodyPr>
          <a:lstStyle/>
          <a:p>
            <a:pPr algn="ctr">
              <a:lnSpc>
                <a:spcPts val="10422"/>
              </a:lnSpc>
            </a:pPr>
            <a:r>
              <a:rPr lang="en-US" b="true" sz="7444">
                <a:solidFill>
                  <a:srgbClr val="000000"/>
                </a:solidFill>
                <a:latin typeface="Cakerolli Bold"/>
                <a:ea typeface="Cakerolli Bold"/>
                <a:cs typeface="Cakerolli Bold"/>
                <a:sym typeface="Cakerolli Bold"/>
              </a:rPr>
              <a:t>EARLY INTERVENTION</a:t>
            </a:r>
          </a:p>
        </p:txBody>
      </p:sp>
      <p:sp>
        <p:nvSpPr>
          <p:cNvPr name="Freeform 7" id="7"/>
          <p:cNvSpPr/>
          <p:nvPr/>
        </p:nvSpPr>
        <p:spPr>
          <a:xfrm flipH="false" flipV="true" rot="0">
            <a:off x="-4800933" y="-864758"/>
            <a:ext cx="9601867" cy="8229600"/>
          </a:xfrm>
          <a:custGeom>
            <a:avLst/>
            <a:gdLst/>
            <a:ahLst/>
            <a:cxnLst/>
            <a:rect r="r" b="b" t="t" l="l"/>
            <a:pathLst>
              <a:path h="8229600" w="9601867">
                <a:moveTo>
                  <a:pt x="0" y="8229600"/>
                </a:moveTo>
                <a:lnTo>
                  <a:pt x="9601866" y="8229600"/>
                </a:lnTo>
                <a:lnTo>
                  <a:pt x="9601866" y="0"/>
                </a:lnTo>
                <a:lnTo>
                  <a:pt x="0" y="0"/>
                </a:lnTo>
                <a:lnTo>
                  <a:pt x="0" y="8229600"/>
                </a:lnTo>
                <a:close/>
              </a:path>
            </a:pathLst>
          </a:custGeom>
          <a:blipFill>
            <a:blip r:embed="rId7"/>
            <a:stretch>
              <a:fillRect l="0" t="0" r="0" b="0"/>
            </a:stretch>
          </a:blipFill>
        </p:spPr>
      </p:sp>
      <p:sp>
        <p:nvSpPr>
          <p:cNvPr name="Freeform 8" id="8"/>
          <p:cNvSpPr/>
          <p:nvPr/>
        </p:nvSpPr>
        <p:spPr>
          <a:xfrm flipH="true" flipV="false" rot="0">
            <a:off x="9662307" y="5782380"/>
            <a:ext cx="9601867" cy="8229600"/>
          </a:xfrm>
          <a:custGeom>
            <a:avLst/>
            <a:gdLst/>
            <a:ahLst/>
            <a:cxnLst/>
            <a:rect r="r" b="b" t="t" l="l"/>
            <a:pathLst>
              <a:path h="8229600" w="9601867">
                <a:moveTo>
                  <a:pt x="9601867" y="0"/>
                </a:moveTo>
                <a:lnTo>
                  <a:pt x="0" y="0"/>
                </a:lnTo>
                <a:lnTo>
                  <a:pt x="0" y="8229600"/>
                </a:lnTo>
                <a:lnTo>
                  <a:pt x="9601867" y="8229600"/>
                </a:lnTo>
                <a:lnTo>
                  <a:pt x="9601867" y="0"/>
                </a:lnTo>
                <a:close/>
              </a:path>
            </a:pathLst>
          </a:custGeom>
          <a:blipFill>
            <a:blip r:embed="rId7"/>
            <a:stretch>
              <a:fillRect l="0" t="0" r="0" b="0"/>
            </a:stretch>
          </a:blipFill>
        </p:spPr>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38888" r="0" b="-38888"/>
            </a:stretch>
          </a:blipFill>
        </p:spPr>
      </p:sp>
      <p:sp>
        <p:nvSpPr>
          <p:cNvPr name="Freeform 3" id="3"/>
          <p:cNvSpPr/>
          <p:nvPr/>
        </p:nvSpPr>
        <p:spPr>
          <a:xfrm flipH="false" flipV="true" rot="0">
            <a:off x="1229848" y="856252"/>
            <a:ext cx="13547320" cy="10425791"/>
          </a:xfrm>
          <a:custGeom>
            <a:avLst/>
            <a:gdLst/>
            <a:ahLst/>
            <a:cxnLst/>
            <a:rect r="r" b="b" t="t" l="l"/>
            <a:pathLst>
              <a:path h="10425791" w="13547320">
                <a:moveTo>
                  <a:pt x="0" y="10425792"/>
                </a:moveTo>
                <a:lnTo>
                  <a:pt x="13547320" y="10425792"/>
                </a:lnTo>
                <a:lnTo>
                  <a:pt x="13547320" y="0"/>
                </a:lnTo>
                <a:lnTo>
                  <a:pt x="0" y="0"/>
                </a:lnTo>
                <a:lnTo>
                  <a:pt x="0" y="10425792"/>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3399189" y="-1374914"/>
            <a:ext cx="11064051" cy="5232374"/>
          </a:xfrm>
          <a:custGeom>
            <a:avLst/>
            <a:gdLst/>
            <a:ahLst/>
            <a:cxnLst/>
            <a:rect r="r" b="b" t="t" l="l"/>
            <a:pathLst>
              <a:path h="5232374" w="11064051">
                <a:moveTo>
                  <a:pt x="0" y="0"/>
                </a:moveTo>
                <a:lnTo>
                  <a:pt x="11064051" y="0"/>
                </a:lnTo>
                <a:lnTo>
                  <a:pt x="11064051" y="5232374"/>
                </a:lnTo>
                <a:lnTo>
                  <a:pt x="0" y="523237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5" id="5"/>
          <p:cNvSpPr txBox="true"/>
          <p:nvPr/>
        </p:nvSpPr>
        <p:spPr>
          <a:xfrm rot="-235009">
            <a:off x="3861022" y="-210288"/>
            <a:ext cx="9327273" cy="1312043"/>
          </a:xfrm>
          <a:prstGeom prst="rect">
            <a:avLst/>
          </a:prstGeom>
        </p:spPr>
        <p:txBody>
          <a:bodyPr anchor="t" rtlCol="false" tIns="0" lIns="0" bIns="0" rIns="0">
            <a:spAutoFit/>
          </a:bodyPr>
          <a:lstStyle/>
          <a:p>
            <a:pPr algn="ctr">
              <a:lnSpc>
                <a:spcPts val="7482"/>
              </a:lnSpc>
            </a:pPr>
            <a:r>
              <a:rPr lang="en-US" b="true" sz="5344">
                <a:solidFill>
                  <a:srgbClr val="000000"/>
                </a:solidFill>
                <a:latin typeface="Cakerolli Bold"/>
                <a:ea typeface="Cakerolli Bold"/>
                <a:cs typeface="Cakerolli Bold"/>
                <a:sym typeface="Cakerolli Bold"/>
              </a:rPr>
              <a:t>DEVELOPMENTAL APPROACHES</a:t>
            </a:r>
          </a:p>
        </p:txBody>
      </p:sp>
      <p:sp>
        <p:nvSpPr>
          <p:cNvPr name="Freeform 6" id="6"/>
          <p:cNvSpPr/>
          <p:nvPr/>
        </p:nvSpPr>
        <p:spPr>
          <a:xfrm flipH="false" flipV="true" rot="0">
            <a:off x="-4800933" y="-864758"/>
            <a:ext cx="9601867" cy="8229600"/>
          </a:xfrm>
          <a:custGeom>
            <a:avLst/>
            <a:gdLst/>
            <a:ahLst/>
            <a:cxnLst/>
            <a:rect r="r" b="b" t="t" l="l"/>
            <a:pathLst>
              <a:path h="8229600" w="9601867">
                <a:moveTo>
                  <a:pt x="0" y="8229600"/>
                </a:moveTo>
                <a:lnTo>
                  <a:pt x="9601866" y="8229600"/>
                </a:lnTo>
                <a:lnTo>
                  <a:pt x="9601866" y="0"/>
                </a:lnTo>
                <a:lnTo>
                  <a:pt x="0" y="0"/>
                </a:lnTo>
                <a:lnTo>
                  <a:pt x="0" y="8229600"/>
                </a:lnTo>
                <a:close/>
              </a:path>
            </a:pathLst>
          </a:custGeom>
          <a:blipFill>
            <a:blip r:embed="rId7"/>
            <a:stretch>
              <a:fillRect l="0" t="0" r="0" b="0"/>
            </a:stretch>
          </a:blipFill>
        </p:spPr>
      </p:sp>
      <p:sp>
        <p:nvSpPr>
          <p:cNvPr name="Freeform 7" id="7"/>
          <p:cNvSpPr/>
          <p:nvPr/>
        </p:nvSpPr>
        <p:spPr>
          <a:xfrm flipH="true" flipV="false" rot="0">
            <a:off x="9662307" y="5782380"/>
            <a:ext cx="9601867" cy="8229600"/>
          </a:xfrm>
          <a:custGeom>
            <a:avLst/>
            <a:gdLst/>
            <a:ahLst/>
            <a:cxnLst/>
            <a:rect r="r" b="b" t="t" l="l"/>
            <a:pathLst>
              <a:path h="8229600" w="9601867">
                <a:moveTo>
                  <a:pt x="9601867" y="0"/>
                </a:moveTo>
                <a:lnTo>
                  <a:pt x="0" y="0"/>
                </a:lnTo>
                <a:lnTo>
                  <a:pt x="0" y="8229600"/>
                </a:lnTo>
                <a:lnTo>
                  <a:pt x="9601867" y="8229600"/>
                </a:lnTo>
                <a:lnTo>
                  <a:pt x="9601867" y="0"/>
                </a:lnTo>
                <a:close/>
              </a:path>
            </a:pathLst>
          </a:custGeom>
          <a:blipFill>
            <a:blip r:embed="rId7"/>
            <a:stretch>
              <a:fillRect l="0" t="0" r="0" b="0"/>
            </a:stretch>
          </a:blipFill>
        </p:spPr>
      </p:sp>
      <p:sp>
        <p:nvSpPr>
          <p:cNvPr name="Freeform 8" id="8"/>
          <p:cNvSpPr/>
          <p:nvPr/>
        </p:nvSpPr>
        <p:spPr>
          <a:xfrm flipH="false" flipV="false" rot="0">
            <a:off x="1229848" y="1390981"/>
            <a:ext cx="15925674" cy="9356333"/>
          </a:xfrm>
          <a:custGeom>
            <a:avLst/>
            <a:gdLst/>
            <a:ahLst/>
            <a:cxnLst/>
            <a:rect r="r" b="b" t="t" l="l"/>
            <a:pathLst>
              <a:path h="9356333" w="15925674">
                <a:moveTo>
                  <a:pt x="0" y="0"/>
                </a:moveTo>
                <a:lnTo>
                  <a:pt x="15925674" y="0"/>
                </a:lnTo>
                <a:lnTo>
                  <a:pt x="15925674" y="9356334"/>
                </a:lnTo>
                <a:lnTo>
                  <a:pt x="0" y="9356334"/>
                </a:lnTo>
                <a:lnTo>
                  <a:pt x="0" y="0"/>
                </a:lnTo>
                <a:close/>
              </a:path>
            </a:pathLst>
          </a:custGeom>
          <a:blipFill>
            <a:blip r:embed="rId8"/>
            <a:stretch>
              <a:fillRect l="0" t="0" r="0" b="0"/>
            </a:stretch>
          </a:blipFill>
        </p:spPr>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38888" r="0" b="-38888"/>
            </a:stretch>
          </a:blipFill>
        </p:spPr>
      </p:sp>
      <p:sp>
        <p:nvSpPr>
          <p:cNvPr name="Freeform 3" id="3"/>
          <p:cNvSpPr/>
          <p:nvPr/>
        </p:nvSpPr>
        <p:spPr>
          <a:xfrm flipH="false" flipV="true" rot="0">
            <a:off x="1229848" y="856252"/>
            <a:ext cx="13547320" cy="10425791"/>
          </a:xfrm>
          <a:custGeom>
            <a:avLst/>
            <a:gdLst/>
            <a:ahLst/>
            <a:cxnLst/>
            <a:rect r="r" b="b" t="t" l="l"/>
            <a:pathLst>
              <a:path h="10425791" w="13547320">
                <a:moveTo>
                  <a:pt x="0" y="10425792"/>
                </a:moveTo>
                <a:lnTo>
                  <a:pt x="13547320" y="10425792"/>
                </a:lnTo>
                <a:lnTo>
                  <a:pt x="13547320" y="0"/>
                </a:lnTo>
                <a:lnTo>
                  <a:pt x="0" y="0"/>
                </a:lnTo>
                <a:lnTo>
                  <a:pt x="0" y="10425792"/>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3531209" y="-1272913"/>
            <a:ext cx="11064051" cy="5232374"/>
          </a:xfrm>
          <a:custGeom>
            <a:avLst/>
            <a:gdLst/>
            <a:ahLst/>
            <a:cxnLst/>
            <a:rect r="r" b="b" t="t" l="l"/>
            <a:pathLst>
              <a:path h="5232374" w="11064051">
                <a:moveTo>
                  <a:pt x="0" y="0"/>
                </a:moveTo>
                <a:lnTo>
                  <a:pt x="11064051" y="0"/>
                </a:lnTo>
                <a:lnTo>
                  <a:pt x="11064051" y="5232374"/>
                </a:lnTo>
                <a:lnTo>
                  <a:pt x="0" y="523237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5" id="5"/>
          <p:cNvSpPr txBox="true"/>
          <p:nvPr/>
        </p:nvSpPr>
        <p:spPr>
          <a:xfrm rot="0">
            <a:off x="3531209" y="3911836"/>
            <a:ext cx="10043113" cy="4494150"/>
          </a:xfrm>
          <a:prstGeom prst="rect">
            <a:avLst/>
          </a:prstGeom>
        </p:spPr>
        <p:txBody>
          <a:bodyPr anchor="t" rtlCol="false" tIns="0" lIns="0" bIns="0" rIns="0">
            <a:spAutoFit/>
          </a:bodyPr>
          <a:lstStyle/>
          <a:p>
            <a:pPr algn="ctr" marL="499804" indent="-249902" lvl="1">
              <a:lnSpc>
                <a:spcPts val="3240"/>
              </a:lnSpc>
              <a:buFont typeface="Arial"/>
              <a:buChar char="•"/>
            </a:pPr>
            <a:r>
              <a:rPr lang="en-US" sz="2314">
                <a:solidFill>
                  <a:srgbClr val="000000"/>
                </a:solidFill>
                <a:latin typeface="Open Sans"/>
                <a:ea typeface="Open Sans"/>
                <a:cs typeface="Open Sans"/>
                <a:sym typeface="Open Sans"/>
              </a:rPr>
              <a:t>ABA therapy is typically done through one-on-one sessions with a trained therapist. The therapist uses positive reinforcement to encourage desired behaviors and reduce unwanted ones. Techniques include breaking down tasks into smaller, manageable steps, reinforcing progress, and using specific strategies to improve skills in areas like communication, social interaction, and daily living.</a:t>
            </a:r>
          </a:p>
          <a:p>
            <a:pPr algn="ctr" marL="499804" indent="-249902" lvl="1">
              <a:lnSpc>
                <a:spcPts val="3240"/>
              </a:lnSpc>
              <a:buFont typeface="Arial"/>
              <a:buChar char="•"/>
            </a:pPr>
            <a:r>
              <a:rPr lang="en-US" sz="2314">
                <a:solidFill>
                  <a:srgbClr val="000000"/>
                </a:solidFill>
                <a:latin typeface="Open Sans"/>
                <a:ea typeface="Open Sans"/>
                <a:cs typeface="Open Sans"/>
                <a:sym typeface="Open Sans"/>
              </a:rPr>
              <a:t>Sessions often take place in various settings, such as at home, school, or therapy centers. The approach is highly individualized, with goals tailored to the child’s specific needs and progress continuously monitored and adjusted.</a:t>
            </a:r>
          </a:p>
          <a:p>
            <a:pPr algn="ctr">
              <a:lnSpc>
                <a:spcPts val="3240"/>
              </a:lnSpc>
            </a:pPr>
          </a:p>
        </p:txBody>
      </p:sp>
      <p:sp>
        <p:nvSpPr>
          <p:cNvPr name="TextBox 6" id="6"/>
          <p:cNvSpPr txBox="true"/>
          <p:nvPr/>
        </p:nvSpPr>
        <p:spPr>
          <a:xfrm rot="-235009">
            <a:off x="3864730" y="-247518"/>
            <a:ext cx="9327273" cy="1839730"/>
          </a:xfrm>
          <a:prstGeom prst="rect">
            <a:avLst/>
          </a:prstGeom>
        </p:spPr>
        <p:txBody>
          <a:bodyPr anchor="t" rtlCol="false" tIns="0" lIns="0" bIns="0" rIns="0">
            <a:spAutoFit/>
          </a:bodyPr>
          <a:lstStyle/>
          <a:p>
            <a:pPr algn="ctr">
              <a:lnSpc>
                <a:spcPts val="10422"/>
              </a:lnSpc>
            </a:pPr>
            <a:r>
              <a:rPr lang="en-US" b="true" sz="7444">
                <a:solidFill>
                  <a:srgbClr val="000000"/>
                </a:solidFill>
                <a:latin typeface="Cakerolli Bold"/>
                <a:ea typeface="Cakerolli Bold"/>
                <a:cs typeface="Cakerolli Bold"/>
                <a:sym typeface="Cakerolli Bold"/>
              </a:rPr>
              <a:t>ABA</a:t>
            </a:r>
          </a:p>
        </p:txBody>
      </p:sp>
      <p:sp>
        <p:nvSpPr>
          <p:cNvPr name="Freeform 7" id="7"/>
          <p:cNvSpPr/>
          <p:nvPr/>
        </p:nvSpPr>
        <p:spPr>
          <a:xfrm flipH="false" flipV="true" rot="0">
            <a:off x="-4800933" y="-864758"/>
            <a:ext cx="9601867" cy="8229600"/>
          </a:xfrm>
          <a:custGeom>
            <a:avLst/>
            <a:gdLst/>
            <a:ahLst/>
            <a:cxnLst/>
            <a:rect r="r" b="b" t="t" l="l"/>
            <a:pathLst>
              <a:path h="8229600" w="9601867">
                <a:moveTo>
                  <a:pt x="0" y="8229600"/>
                </a:moveTo>
                <a:lnTo>
                  <a:pt x="9601866" y="8229600"/>
                </a:lnTo>
                <a:lnTo>
                  <a:pt x="9601866" y="0"/>
                </a:lnTo>
                <a:lnTo>
                  <a:pt x="0" y="0"/>
                </a:lnTo>
                <a:lnTo>
                  <a:pt x="0" y="8229600"/>
                </a:lnTo>
                <a:close/>
              </a:path>
            </a:pathLst>
          </a:custGeom>
          <a:blipFill>
            <a:blip r:embed="rId7"/>
            <a:stretch>
              <a:fillRect l="0" t="0" r="0" b="0"/>
            </a:stretch>
          </a:blipFill>
        </p:spPr>
      </p:sp>
      <p:sp>
        <p:nvSpPr>
          <p:cNvPr name="Freeform 8" id="8"/>
          <p:cNvSpPr/>
          <p:nvPr/>
        </p:nvSpPr>
        <p:spPr>
          <a:xfrm flipH="true" flipV="false" rot="0">
            <a:off x="9662307" y="5782380"/>
            <a:ext cx="9601867" cy="8229600"/>
          </a:xfrm>
          <a:custGeom>
            <a:avLst/>
            <a:gdLst/>
            <a:ahLst/>
            <a:cxnLst/>
            <a:rect r="r" b="b" t="t" l="l"/>
            <a:pathLst>
              <a:path h="8229600" w="9601867">
                <a:moveTo>
                  <a:pt x="9601867" y="0"/>
                </a:moveTo>
                <a:lnTo>
                  <a:pt x="0" y="0"/>
                </a:lnTo>
                <a:lnTo>
                  <a:pt x="0" y="8229600"/>
                </a:lnTo>
                <a:lnTo>
                  <a:pt x="9601867" y="8229600"/>
                </a:lnTo>
                <a:lnTo>
                  <a:pt x="9601867" y="0"/>
                </a:lnTo>
                <a:close/>
              </a:path>
            </a:pathLst>
          </a:custGeom>
          <a:blipFill>
            <a:blip r:embed="rId7"/>
            <a:stretch>
              <a:fillRect l="0" t="0" r="0" b="0"/>
            </a:stretch>
          </a:blipFill>
        </p:spPr>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38888" r="0" b="-38888"/>
            </a:stretch>
          </a:blipFill>
        </p:spPr>
      </p:sp>
      <p:sp>
        <p:nvSpPr>
          <p:cNvPr name="Freeform 3" id="3"/>
          <p:cNvSpPr/>
          <p:nvPr/>
        </p:nvSpPr>
        <p:spPr>
          <a:xfrm flipH="false" flipV="true" rot="0">
            <a:off x="1229848" y="856252"/>
            <a:ext cx="13547320" cy="10425791"/>
          </a:xfrm>
          <a:custGeom>
            <a:avLst/>
            <a:gdLst/>
            <a:ahLst/>
            <a:cxnLst/>
            <a:rect r="r" b="b" t="t" l="l"/>
            <a:pathLst>
              <a:path h="10425791" w="13547320">
                <a:moveTo>
                  <a:pt x="0" y="10425792"/>
                </a:moveTo>
                <a:lnTo>
                  <a:pt x="13547320" y="10425792"/>
                </a:lnTo>
                <a:lnTo>
                  <a:pt x="13547320" y="0"/>
                </a:lnTo>
                <a:lnTo>
                  <a:pt x="0" y="0"/>
                </a:lnTo>
                <a:lnTo>
                  <a:pt x="0" y="10425792"/>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3399189" y="-577260"/>
            <a:ext cx="11064051" cy="5232374"/>
          </a:xfrm>
          <a:custGeom>
            <a:avLst/>
            <a:gdLst/>
            <a:ahLst/>
            <a:cxnLst/>
            <a:rect r="r" b="b" t="t" l="l"/>
            <a:pathLst>
              <a:path h="5232374" w="11064051">
                <a:moveTo>
                  <a:pt x="0" y="0"/>
                </a:moveTo>
                <a:lnTo>
                  <a:pt x="11064051" y="0"/>
                </a:lnTo>
                <a:lnTo>
                  <a:pt x="11064051" y="5232374"/>
                </a:lnTo>
                <a:lnTo>
                  <a:pt x="0" y="523237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5" id="5"/>
          <p:cNvSpPr txBox="true"/>
          <p:nvPr/>
        </p:nvSpPr>
        <p:spPr>
          <a:xfrm rot="0">
            <a:off x="3558622" y="4607489"/>
            <a:ext cx="10043113" cy="2036700"/>
          </a:xfrm>
          <a:prstGeom prst="rect">
            <a:avLst/>
          </a:prstGeom>
        </p:spPr>
        <p:txBody>
          <a:bodyPr anchor="t" rtlCol="false" tIns="0" lIns="0" bIns="0" rIns="0">
            <a:spAutoFit/>
          </a:bodyPr>
          <a:lstStyle/>
          <a:p>
            <a:pPr algn="ctr" marL="499804" indent="-249902" lvl="1">
              <a:lnSpc>
                <a:spcPts val="3240"/>
              </a:lnSpc>
              <a:buFont typeface="Arial"/>
              <a:buChar char="•"/>
            </a:pPr>
            <a:r>
              <a:rPr lang="en-US" sz="2314">
                <a:solidFill>
                  <a:srgbClr val="000000"/>
                </a:solidFill>
                <a:latin typeface="Open Sans"/>
                <a:ea typeface="Open Sans"/>
                <a:cs typeface="Open Sans"/>
                <a:sym typeface="Open Sans"/>
              </a:rPr>
              <a:t>Fortbend independent school district conducts testing for children at age 3-5 who have been referred by their parents or school staff and are suspected to have autism. If the testing is concluded that the student is AU elligible the student may be able to be placed in a school program called ECSE. </a:t>
            </a:r>
          </a:p>
        </p:txBody>
      </p:sp>
      <p:sp>
        <p:nvSpPr>
          <p:cNvPr name="TextBox 6" id="6"/>
          <p:cNvSpPr txBox="true"/>
          <p:nvPr/>
        </p:nvSpPr>
        <p:spPr>
          <a:xfrm rot="-235009">
            <a:off x="3897349" y="611247"/>
            <a:ext cx="9327273" cy="2489969"/>
          </a:xfrm>
          <a:prstGeom prst="rect">
            <a:avLst/>
          </a:prstGeom>
        </p:spPr>
        <p:txBody>
          <a:bodyPr anchor="t" rtlCol="false" tIns="0" lIns="0" bIns="0" rIns="0">
            <a:spAutoFit/>
          </a:bodyPr>
          <a:lstStyle/>
          <a:p>
            <a:pPr algn="ctr">
              <a:lnSpc>
                <a:spcPts val="8182"/>
              </a:lnSpc>
            </a:pPr>
            <a:r>
              <a:rPr lang="en-US" b="true" sz="5844">
                <a:solidFill>
                  <a:srgbClr val="000000"/>
                </a:solidFill>
                <a:latin typeface="Cakerolli Bold"/>
                <a:ea typeface="Cakerolli Bold"/>
                <a:cs typeface="Cakerolli Bold"/>
                <a:sym typeface="Cakerolli Bold"/>
              </a:rPr>
              <a:t>EDUCATIONAL INTERVENTIONS IN FBISD</a:t>
            </a:r>
          </a:p>
        </p:txBody>
      </p:sp>
      <p:sp>
        <p:nvSpPr>
          <p:cNvPr name="Freeform 7" id="7"/>
          <p:cNvSpPr/>
          <p:nvPr/>
        </p:nvSpPr>
        <p:spPr>
          <a:xfrm flipH="false" flipV="true" rot="0">
            <a:off x="-4800933" y="-864758"/>
            <a:ext cx="9601867" cy="8229600"/>
          </a:xfrm>
          <a:custGeom>
            <a:avLst/>
            <a:gdLst/>
            <a:ahLst/>
            <a:cxnLst/>
            <a:rect r="r" b="b" t="t" l="l"/>
            <a:pathLst>
              <a:path h="8229600" w="9601867">
                <a:moveTo>
                  <a:pt x="0" y="8229600"/>
                </a:moveTo>
                <a:lnTo>
                  <a:pt x="9601866" y="8229600"/>
                </a:lnTo>
                <a:lnTo>
                  <a:pt x="9601866" y="0"/>
                </a:lnTo>
                <a:lnTo>
                  <a:pt x="0" y="0"/>
                </a:lnTo>
                <a:lnTo>
                  <a:pt x="0" y="8229600"/>
                </a:lnTo>
                <a:close/>
              </a:path>
            </a:pathLst>
          </a:custGeom>
          <a:blipFill>
            <a:blip r:embed="rId7"/>
            <a:stretch>
              <a:fillRect l="0" t="0" r="0" b="0"/>
            </a:stretch>
          </a:blipFill>
        </p:spPr>
      </p:sp>
      <p:sp>
        <p:nvSpPr>
          <p:cNvPr name="TextBox 8" id="8"/>
          <p:cNvSpPr txBox="true"/>
          <p:nvPr/>
        </p:nvSpPr>
        <p:spPr>
          <a:xfrm rot="0">
            <a:off x="3558622" y="6591575"/>
            <a:ext cx="10043113" cy="1214556"/>
          </a:xfrm>
          <a:prstGeom prst="rect">
            <a:avLst/>
          </a:prstGeom>
        </p:spPr>
        <p:txBody>
          <a:bodyPr anchor="t" rtlCol="false" tIns="0" lIns="0" bIns="0" rIns="0">
            <a:spAutoFit/>
          </a:bodyPr>
          <a:lstStyle/>
          <a:p>
            <a:pPr algn="ctr" marL="499804" indent="-249902" lvl="1">
              <a:lnSpc>
                <a:spcPts val="3240"/>
              </a:lnSpc>
              <a:buFont typeface="Arial"/>
              <a:buChar char="•"/>
            </a:pPr>
            <a:r>
              <a:rPr lang="en-US" sz="2314">
                <a:solidFill>
                  <a:srgbClr val="000000"/>
                </a:solidFill>
                <a:latin typeface="Open Sans"/>
                <a:ea typeface="Open Sans"/>
                <a:cs typeface="Open Sans"/>
                <a:sym typeface="Open Sans"/>
              </a:rPr>
              <a:t>Early Childhood Special Education (ECSE) Services are offered to students with identified developmental delays who are 3-5 years old.</a:t>
            </a:r>
          </a:p>
          <a:p>
            <a:pPr algn="ctr">
              <a:lnSpc>
                <a:spcPts val="3240"/>
              </a:lnSpc>
            </a:pP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38888" r="0" b="-38888"/>
            </a:stretch>
          </a:blipFill>
        </p:spPr>
      </p:sp>
      <p:sp>
        <p:nvSpPr>
          <p:cNvPr name="Freeform 3" id="3"/>
          <p:cNvSpPr/>
          <p:nvPr/>
        </p:nvSpPr>
        <p:spPr>
          <a:xfrm flipH="false" flipV="true" rot="0">
            <a:off x="1229848" y="856252"/>
            <a:ext cx="13547320" cy="10425791"/>
          </a:xfrm>
          <a:custGeom>
            <a:avLst/>
            <a:gdLst/>
            <a:ahLst/>
            <a:cxnLst/>
            <a:rect r="r" b="b" t="t" l="l"/>
            <a:pathLst>
              <a:path h="10425791" w="13547320">
                <a:moveTo>
                  <a:pt x="0" y="10425792"/>
                </a:moveTo>
                <a:lnTo>
                  <a:pt x="13547320" y="10425792"/>
                </a:lnTo>
                <a:lnTo>
                  <a:pt x="13547320" y="0"/>
                </a:lnTo>
                <a:lnTo>
                  <a:pt x="0" y="0"/>
                </a:lnTo>
                <a:lnTo>
                  <a:pt x="0" y="10425792"/>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3399189" y="-577260"/>
            <a:ext cx="11064051" cy="5232374"/>
          </a:xfrm>
          <a:custGeom>
            <a:avLst/>
            <a:gdLst/>
            <a:ahLst/>
            <a:cxnLst/>
            <a:rect r="r" b="b" t="t" l="l"/>
            <a:pathLst>
              <a:path h="5232374" w="11064051">
                <a:moveTo>
                  <a:pt x="0" y="0"/>
                </a:moveTo>
                <a:lnTo>
                  <a:pt x="11064051" y="0"/>
                </a:lnTo>
                <a:lnTo>
                  <a:pt x="11064051" y="5232374"/>
                </a:lnTo>
                <a:lnTo>
                  <a:pt x="0" y="523237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5" id="5"/>
          <p:cNvSpPr txBox="true"/>
          <p:nvPr/>
        </p:nvSpPr>
        <p:spPr>
          <a:xfrm rot="-235009">
            <a:off x="3897349" y="611247"/>
            <a:ext cx="9327273" cy="2489969"/>
          </a:xfrm>
          <a:prstGeom prst="rect">
            <a:avLst/>
          </a:prstGeom>
        </p:spPr>
        <p:txBody>
          <a:bodyPr anchor="t" rtlCol="false" tIns="0" lIns="0" bIns="0" rIns="0">
            <a:spAutoFit/>
          </a:bodyPr>
          <a:lstStyle/>
          <a:p>
            <a:pPr algn="ctr">
              <a:lnSpc>
                <a:spcPts val="8182"/>
              </a:lnSpc>
            </a:pPr>
            <a:r>
              <a:rPr lang="en-US" b="true" sz="5844">
                <a:solidFill>
                  <a:srgbClr val="000000"/>
                </a:solidFill>
                <a:latin typeface="Cakerolli Bold"/>
                <a:ea typeface="Cakerolli Bold"/>
                <a:cs typeface="Cakerolli Bold"/>
                <a:sym typeface="Cakerolli Bold"/>
              </a:rPr>
              <a:t>FORTBEND PROGRAMS AND SUPPORT SERVICES CONT.</a:t>
            </a:r>
          </a:p>
        </p:txBody>
      </p:sp>
      <p:sp>
        <p:nvSpPr>
          <p:cNvPr name="Freeform 6" id="6"/>
          <p:cNvSpPr/>
          <p:nvPr/>
        </p:nvSpPr>
        <p:spPr>
          <a:xfrm flipH="false" flipV="true" rot="0">
            <a:off x="-4800933" y="-864758"/>
            <a:ext cx="9601867" cy="8229600"/>
          </a:xfrm>
          <a:custGeom>
            <a:avLst/>
            <a:gdLst/>
            <a:ahLst/>
            <a:cxnLst/>
            <a:rect r="r" b="b" t="t" l="l"/>
            <a:pathLst>
              <a:path h="8229600" w="9601867">
                <a:moveTo>
                  <a:pt x="0" y="8229600"/>
                </a:moveTo>
                <a:lnTo>
                  <a:pt x="9601866" y="8229600"/>
                </a:lnTo>
                <a:lnTo>
                  <a:pt x="9601866" y="0"/>
                </a:lnTo>
                <a:lnTo>
                  <a:pt x="0" y="0"/>
                </a:lnTo>
                <a:lnTo>
                  <a:pt x="0" y="8229600"/>
                </a:lnTo>
                <a:close/>
              </a:path>
            </a:pathLst>
          </a:custGeom>
          <a:blipFill>
            <a:blip r:embed="rId7"/>
            <a:stretch>
              <a:fillRect l="0" t="0" r="0" b="0"/>
            </a:stretch>
          </a:blipFill>
        </p:spPr>
      </p:sp>
      <p:sp>
        <p:nvSpPr>
          <p:cNvPr name="TextBox 7" id="7"/>
          <p:cNvSpPr txBox="true"/>
          <p:nvPr/>
        </p:nvSpPr>
        <p:spPr>
          <a:xfrm rot="0">
            <a:off x="3112383" y="4829492"/>
            <a:ext cx="10832355" cy="3060699"/>
          </a:xfrm>
          <a:prstGeom prst="rect">
            <a:avLst/>
          </a:prstGeom>
        </p:spPr>
        <p:txBody>
          <a:bodyPr anchor="t" rtlCol="false" tIns="0" lIns="0" bIns="0" rIns="0">
            <a:spAutoFit/>
          </a:bodyPr>
          <a:lstStyle/>
          <a:p>
            <a:pPr algn="ctr">
              <a:lnSpc>
                <a:spcPts val="3500"/>
              </a:lnSpc>
            </a:pPr>
            <a:r>
              <a:rPr lang="en-US" sz="2500" b="true">
                <a:solidFill>
                  <a:srgbClr val="000000"/>
                </a:solidFill>
                <a:latin typeface="Canva Sans Bold"/>
                <a:ea typeface="Canva Sans Bold"/>
                <a:cs typeface="Canva Sans Bold"/>
                <a:sym typeface="Canva Sans Bold"/>
              </a:rPr>
              <a:t>Communication Language an</a:t>
            </a:r>
            <a:r>
              <a:rPr lang="en-US" b="true" sz="2500">
                <a:solidFill>
                  <a:srgbClr val="000000"/>
                </a:solidFill>
                <a:latin typeface="Canva Sans Bold"/>
                <a:ea typeface="Canva Sans Bold"/>
                <a:cs typeface="Canva Sans Bold"/>
                <a:sym typeface="Canva Sans Bold"/>
              </a:rPr>
              <a:t>d Social Skills (CLaSS) Services</a:t>
            </a:r>
          </a:p>
          <a:p>
            <a:pPr algn="ctr" marL="539754" indent="-269877" lvl="1">
              <a:lnSpc>
                <a:spcPts val="3500"/>
              </a:lnSpc>
              <a:buFont typeface="Arial"/>
              <a:buChar char="•"/>
            </a:pPr>
            <a:r>
              <a:rPr lang="en-US" sz="2500">
                <a:solidFill>
                  <a:srgbClr val="000000"/>
                </a:solidFill>
                <a:latin typeface="Canva Sans"/>
                <a:ea typeface="Canva Sans"/>
                <a:cs typeface="Canva Sans"/>
                <a:sym typeface="Canva Sans"/>
              </a:rPr>
              <a:t>CLaSS provides social and/or behavioral services for students who are able to function academically in the lesser restrictive setting, but require social and/or behavioral support in order to facilitate the development of socially appropriate behaviors. </a:t>
            </a:r>
          </a:p>
          <a:p>
            <a:pPr algn="ctr">
              <a:lnSpc>
                <a:spcPts val="3500"/>
              </a:lnSpc>
            </a:pPr>
          </a:p>
          <a:p>
            <a:pPr algn="ctr">
              <a:lnSpc>
                <a:spcPts val="3500"/>
              </a:lnSpc>
            </a:pP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38888" r="0" b="-38888"/>
            </a:stretch>
          </a:blipFill>
        </p:spPr>
      </p:sp>
      <p:sp>
        <p:nvSpPr>
          <p:cNvPr name="Freeform 3" id="3"/>
          <p:cNvSpPr/>
          <p:nvPr/>
        </p:nvSpPr>
        <p:spPr>
          <a:xfrm flipH="false" flipV="true" rot="0">
            <a:off x="1229848" y="856252"/>
            <a:ext cx="13547320" cy="10425791"/>
          </a:xfrm>
          <a:custGeom>
            <a:avLst/>
            <a:gdLst/>
            <a:ahLst/>
            <a:cxnLst/>
            <a:rect r="r" b="b" t="t" l="l"/>
            <a:pathLst>
              <a:path h="10425791" w="13547320">
                <a:moveTo>
                  <a:pt x="0" y="10425792"/>
                </a:moveTo>
                <a:lnTo>
                  <a:pt x="13547320" y="10425792"/>
                </a:lnTo>
                <a:lnTo>
                  <a:pt x="13547320" y="0"/>
                </a:lnTo>
                <a:lnTo>
                  <a:pt x="0" y="0"/>
                </a:lnTo>
                <a:lnTo>
                  <a:pt x="0" y="10425792"/>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3399189" y="-577260"/>
            <a:ext cx="11064051" cy="5232374"/>
          </a:xfrm>
          <a:custGeom>
            <a:avLst/>
            <a:gdLst/>
            <a:ahLst/>
            <a:cxnLst/>
            <a:rect r="r" b="b" t="t" l="l"/>
            <a:pathLst>
              <a:path h="5232374" w="11064051">
                <a:moveTo>
                  <a:pt x="0" y="0"/>
                </a:moveTo>
                <a:lnTo>
                  <a:pt x="11064051" y="0"/>
                </a:lnTo>
                <a:lnTo>
                  <a:pt x="11064051" y="5232374"/>
                </a:lnTo>
                <a:lnTo>
                  <a:pt x="0" y="523237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5" id="5"/>
          <p:cNvSpPr txBox="true"/>
          <p:nvPr/>
        </p:nvSpPr>
        <p:spPr>
          <a:xfrm rot="-235009">
            <a:off x="3897349" y="611247"/>
            <a:ext cx="9327273" cy="2489969"/>
          </a:xfrm>
          <a:prstGeom prst="rect">
            <a:avLst/>
          </a:prstGeom>
        </p:spPr>
        <p:txBody>
          <a:bodyPr anchor="t" rtlCol="false" tIns="0" lIns="0" bIns="0" rIns="0">
            <a:spAutoFit/>
          </a:bodyPr>
          <a:lstStyle/>
          <a:p>
            <a:pPr algn="ctr">
              <a:lnSpc>
                <a:spcPts val="8182"/>
              </a:lnSpc>
            </a:pPr>
            <a:r>
              <a:rPr lang="en-US" b="true" sz="5844">
                <a:solidFill>
                  <a:srgbClr val="000000"/>
                </a:solidFill>
                <a:latin typeface="Cakerolli Bold"/>
                <a:ea typeface="Cakerolli Bold"/>
                <a:cs typeface="Cakerolli Bold"/>
                <a:sym typeface="Cakerolli Bold"/>
              </a:rPr>
              <a:t>FORTBEND PROGRAMS AND SUPPORT SERVICES CONT.</a:t>
            </a:r>
          </a:p>
        </p:txBody>
      </p:sp>
      <p:sp>
        <p:nvSpPr>
          <p:cNvPr name="Freeform 6" id="6"/>
          <p:cNvSpPr/>
          <p:nvPr/>
        </p:nvSpPr>
        <p:spPr>
          <a:xfrm flipH="false" flipV="true" rot="0">
            <a:off x="-4800933" y="-864758"/>
            <a:ext cx="9601867" cy="8229600"/>
          </a:xfrm>
          <a:custGeom>
            <a:avLst/>
            <a:gdLst/>
            <a:ahLst/>
            <a:cxnLst/>
            <a:rect r="r" b="b" t="t" l="l"/>
            <a:pathLst>
              <a:path h="8229600" w="9601867">
                <a:moveTo>
                  <a:pt x="0" y="8229600"/>
                </a:moveTo>
                <a:lnTo>
                  <a:pt x="9601866" y="8229600"/>
                </a:lnTo>
                <a:lnTo>
                  <a:pt x="9601866" y="0"/>
                </a:lnTo>
                <a:lnTo>
                  <a:pt x="0" y="0"/>
                </a:lnTo>
                <a:lnTo>
                  <a:pt x="0" y="8229600"/>
                </a:lnTo>
                <a:close/>
              </a:path>
            </a:pathLst>
          </a:custGeom>
          <a:blipFill>
            <a:blip r:embed="rId7"/>
            <a:stretch>
              <a:fillRect l="0" t="0" r="0" b="0"/>
            </a:stretch>
          </a:blipFill>
        </p:spPr>
      </p:sp>
      <p:sp>
        <p:nvSpPr>
          <p:cNvPr name="TextBox 7" id="7"/>
          <p:cNvSpPr txBox="true"/>
          <p:nvPr/>
        </p:nvSpPr>
        <p:spPr>
          <a:xfrm rot="0">
            <a:off x="3112383" y="4829492"/>
            <a:ext cx="10832355" cy="3498849"/>
          </a:xfrm>
          <a:prstGeom prst="rect">
            <a:avLst/>
          </a:prstGeom>
        </p:spPr>
        <p:txBody>
          <a:bodyPr anchor="t" rtlCol="false" tIns="0" lIns="0" bIns="0" rIns="0">
            <a:spAutoFit/>
          </a:bodyPr>
          <a:lstStyle/>
          <a:p>
            <a:pPr algn="ctr">
              <a:lnSpc>
                <a:spcPts val="3500"/>
              </a:lnSpc>
            </a:pPr>
          </a:p>
          <a:p>
            <a:pPr algn="ctr">
              <a:lnSpc>
                <a:spcPts val="3500"/>
              </a:lnSpc>
            </a:pPr>
            <a:r>
              <a:rPr lang="en-US" b="true" sz="2500">
                <a:solidFill>
                  <a:srgbClr val="000000"/>
                </a:solidFill>
                <a:latin typeface="Canva Sans Bold"/>
                <a:ea typeface="Canva Sans Bold"/>
                <a:cs typeface="Canva Sans Bold"/>
                <a:sym typeface="Canva Sans Bold"/>
              </a:rPr>
              <a:t>Communication Language and Social Skills Plus (CLaSS Plus) Services</a:t>
            </a:r>
          </a:p>
          <a:p>
            <a:pPr algn="ctr" marL="539754" indent="-269877" lvl="1">
              <a:lnSpc>
                <a:spcPts val="3500"/>
              </a:lnSpc>
              <a:buFont typeface="Arial"/>
              <a:buChar char="•"/>
            </a:pPr>
            <a:r>
              <a:rPr lang="en-US" sz="2500">
                <a:solidFill>
                  <a:srgbClr val="000000"/>
                </a:solidFill>
                <a:latin typeface="Canva Sans"/>
                <a:ea typeface="Canva Sans"/>
                <a:cs typeface="Canva Sans"/>
                <a:sym typeface="Canva Sans"/>
              </a:rPr>
              <a:t>CLaSS Plus services are designed for students who exhibit significant challenging behaviors and require social, emotional and behavioral support to facilitate the development and demonstration of appropriate behavior and functioning in the school setting.</a:t>
            </a:r>
          </a:p>
          <a:p>
            <a:pPr algn="ctr">
              <a:lnSpc>
                <a:spcPts val="3500"/>
              </a:lnSpc>
            </a:pPr>
          </a:p>
        </p:txBody>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38888" r="0" b="-38888"/>
            </a:stretch>
          </a:blipFill>
        </p:spPr>
      </p:sp>
      <p:sp>
        <p:nvSpPr>
          <p:cNvPr name="Freeform 3" id="3"/>
          <p:cNvSpPr/>
          <p:nvPr/>
        </p:nvSpPr>
        <p:spPr>
          <a:xfrm flipH="false" flipV="true" rot="0">
            <a:off x="1229848" y="856252"/>
            <a:ext cx="13547320" cy="10425791"/>
          </a:xfrm>
          <a:custGeom>
            <a:avLst/>
            <a:gdLst/>
            <a:ahLst/>
            <a:cxnLst/>
            <a:rect r="r" b="b" t="t" l="l"/>
            <a:pathLst>
              <a:path h="10425791" w="13547320">
                <a:moveTo>
                  <a:pt x="0" y="10425792"/>
                </a:moveTo>
                <a:lnTo>
                  <a:pt x="13547320" y="10425792"/>
                </a:lnTo>
                <a:lnTo>
                  <a:pt x="13547320" y="0"/>
                </a:lnTo>
                <a:lnTo>
                  <a:pt x="0" y="0"/>
                </a:lnTo>
                <a:lnTo>
                  <a:pt x="0" y="10425792"/>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3399189" y="-577260"/>
            <a:ext cx="11064051" cy="5232374"/>
          </a:xfrm>
          <a:custGeom>
            <a:avLst/>
            <a:gdLst/>
            <a:ahLst/>
            <a:cxnLst/>
            <a:rect r="r" b="b" t="t" l="l"/>
            <a:pathLst>
              <a:path h="5232374" w="11064051">
                <a:moveTo>
                  <a:pt x="0" y="0"/>
                </a:moveTo>
                <a:lnTo>
                  <a:pt x="11064051" y="0"/>
                </a:lnTo>
                <a:lnTo>
                  <a:pt x="11064051" y="5232374"/>
                </a:lnTo>
                <a:lnTo>
                  <a:pt x="0" y="523237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5" id="5"/>
          <p:cNvSpPr txBox="true"/>
          <p:nvPr/>
        </p:nvSpPr>
        <p:spPr>
          <a:xfrm rot="-235009">
            <a:off x="3897349" y="611247"/>
            <a:ext cx="9327273" cy="2489969"/>
          </a:xfrm>
          <a:prstGeom prst="rect">
            <a:avLst/>
          </a:prstGeom>
        </p:spPr>
        <p:txBody>
          <a:bodyPr anchor="t" rtlCol="false" tIns="0" lIns="0" bIns="0" rIns="0">
            <a:spAutoFit/>
          </a:bodyPr>
          <a:lstStyle/>
          <a:p>
            <a:pPr algn="ctr">
              <a:lnSpc>
                <a:spcPts val="8182"/>
              </a:lnSpc>
            </a:pPr>
            <a:r>
              <a:rPr lang="en-US" b="true" sz="5844">
                <a:solidFill>
                  <a:srgbClr val="000000"/>
                </a:solidFill>
                <a:latin typeface="Cakerolli Bold"/>
                <a:ea typeface="Cakerolli Bold"/>
                <a:cs typeface="Cakerolli Bold"/>
                <a:sym typeface="Cakerolli Bold"/>
              </a:rPr>
              <a:t>FORTBEND PROGRAMS AND SUPPORT SERVICES CONT.</a:t>
            </a:r>
          </a:p>
        </p:txBody>
      </p:sp>
      <p:sp>
        <p:nvSpPr>
          <p:cNvPr name="Freeform 6" id="6"/>
          <p:cNvSpPr/>
          <p:nvPr/>
        </p:nvSpPr>
        <p:spPr>
          <a:xfrm flipH="false" flipV="true" rot="0">
            <a:off x="-4800933" y="-864758"/>
            <a:ext cx="9601867" cy="8229600"/>
          </a:xfrm>
          <a:custGeom>
            <a:avLst/>
            <a:gdLst/>
            <a:ahLst/>
            <a:cxnLst/>
            <a:rect r="r" b="b" t="t" l="l"/>
            <a:pathLst>
              <a:path h="8229600" w="9601867">
                <a:moveTo>
                  <a:pt x="0" y="8229600"/>
                </a:moveTo>
                <a:lnTo>
                  <a:pt x="9601866" y="8229600"/>
                </a:lnTo>
                <a:lnTo>
                  <a:pt x="9601866" y="0"/>
                </a:lnTo>
                <a:lnTo>
                  <a:pt x="0" y="0"/>
                </a:lnTo>
                <a:lnTo>
                  <a:pt x="0" y="8229600"/>
                </a:lnTo>
                <a:close/>
              </a:path>
            </a:pathLst>
          </a:custGeom>
          <a:blipFill>
            <a:blip r:embed="rId7"/>
            <a:stretch>
              <a:fillRect l="0" t="0" r="0" b="0"/>
            </a:stretch>
          </a:blipFill>
        </p:spPr>
      </p:sp>
      <p:sp>
        <p:nvSpPr>
          <p:cNvPr name="TextBox 7" id="7"/>
          <p:cNvSpPr txBox="true"/>
          <p:nvPr/>
        </p:nvSpPr>
        <p:spPr>
          <a:xfrm rot="0">
            <a:off x="2700705" y="4165082"/>
            <a:ext cx="11387907" cy="4381500"/>
          </a:xfrm>
          <a:prstGeom prst="rect">
            <a:avLst/>
          </a:prstGeom>
        </p:spPr>
        <p:txBody>
          <a:bodyPr anchor="t" rtlCol="false" tIns="0" lIns="0" bIns="0" rIns="0">
            <a:spAutoFit/>
          </a:bodyPr>
          <a:lstStyle/>
          <a:p>
            <a:pPr algn="ctr">
              <a:lnSpc>
                <a:spcPts val="3640"/>
              </a:lnSpc>
            </a:pPr>
            <a:r>
              <a:rPr lang="en-US" sz="2600" b="true">
                <a:solidFill>
                  <a:srgbClr val="000000"/>
                </a:solidFill>
                <a:latin typeface="Canva Sans Bold"/>
                <a:ea typeface="Canva Sans Bold"/>
                <a:cs typeface="Canva Sans Bold"/>
                <a:sym typeface="Canva Sans Bold"/>
              </a:rPr>
              <a:t>Succeeding in </a:t>
            </a:r>
            <a:r>
              <a:rPr lang="en-US" b="true" sz="2600">
                <a:solidFill>
                  <a:srgbClr val="000000"/>
                </a:solidFill>
                <a:latin typeface="Canva Sans Bold"/>
                <a:ea typeface="Canva Sans Bold"/>
                <a:cs typeface="Canva Sans Bold"/>
                <a:sym typeface="Canva Sans Bold"/>
              </a:rPr>
              <a:t>Academic and Independent Living Skills (SAILS) Services </a:t>
            </a:r>
          </a:p>
          <a:p>
            <a:pPr algn="ctr" marL="561344" indent="-280672" lvl="1">
              <a:lnSpc>
                <a:spcPts val="3640"/>
              </a:lnSpc>
              <a:buFont typeface="Arial"/>
              <a:buChar char="•"/>
            </a:pPr>
            <a:r>
              <a:rPr lang="en-US" sz="2600">
                <a:solidFill>
                  <a:srgbClr val="000000"/>
                </a:solidFill>
                <a:latin typeface="Canva Sans"/>
                <a:ea typeface="Canva Sans"/>
                <a:cs typeface="Canva Sans"/>
                <a:sym typeface="Canva Sans"/>
              </a:rPr>
              <a:t>Succeeding in Academic and Independent Living Skills (SAILS) services are designed to provide students with significant cognitive disabilities an educational program focusing on life skills such as personal care, pre-vocational activities, communication, functional academics and/or social skills.</a:t>
            </a:r>
          </a:p>
          <a:p>
            <a:pPr algn="ctr">
              <a:lnSpc>
                <a:spcPts val="4759"/>
              </a:lnSpc>
            </a:pPr>
            <a:r>
              <a:rPr lang="en-US" sz="3399">
                <a:solidFill>
                  <a:srgbClr val="000000"/>
                </a:solidFill>
                <a:latin typeface="Canva Sans"/>
                <a:ea typeface="Canva Sans"/>
                <a:cs typeface="Canva Sans"/>
                <a:sym typeface="Canva Sans"/>
              </a:rPr>
              <a:t> </a:t>
            </a:r>
          </a:p>
          <a:p>
            <a:pPr algn="ctr">
              <a:lnSpc>
                <a:spcPts val="4759"/>
              </a:lnSpc>
            </a:pPr>
          </a:p>
        </p:txBody>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38888" r="0" b="-38888"/>
            </a:stretch>
          </a:blipFill>
        </p:spPr>
      </p:sp>
      <p:sp>
        <p:nvSpPr>
          <p:cNvPr name="Freeform 3" id="3"/>
          <p:cNvSpPr/>
          <p:nvPr/>
        </p:nvSpPr>
        <p:spPr>
          <a:xfrm flipH="false" flipV="true" rot="0">
            <a:off x="1229848" y="856252"/>
            <a:ext cx="13547320" cy="10425791"/>
          </a:xfrm>
          <a:custGeom>
            <a:avLst/>
            <a:gdLst/>
            <a:ahLst/>
            <a:cxnLst/>
            <a:rect r="r" b="b" t="t" l="l"/>
            <a:pathLst>
              <a:path h="10425791" w="13547320">
                <a:moveTo>
                  <a:pt x="0" y="10425792"/>
                </a:moveTo>
                <a:lnTo>
                  <a:pt x="13547320" y="10425792"/>
                </a:lnTo>
                <a:lnTo>
                  <a:pt x="13547320" y="0"/>
                </a:lnTo>
                <a:lnTo>
                  <a:pt x="0" y="0"/>
                </a:lnTo>
                <a:lnTo>
                  <a:pt x="0" y="10425792"/>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3399189" y="-577260"/>
            <a:ext cx="11064051" cy="5232374"/>
          </a:xfrm>
          <a:custGeom>
            <a:avLst/>
            <a:gdLst/>
            <a:ahLst/>
            <a:cxnLst/>
            <a:rect r="r" b="b" t="t" l="l"/>
            <a:pathLst>
              <a:path h="5232374" w="11064051">
                <a:moveTo>
                  <a:pt x="0" y="0"/>
                </a:moveTo>
                <a:lnTo>
                  <a:pt x="11064051" y="0"/>
                </a:lnTo>
                <a:lnTo>
                  <a:pt x="11064051" y="5232374"/>
                </a:lnTo>
                <a:lnTo>
                  <a:pt x="0" y="523237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5" id="5"/>
          <p:cNvSpPr txBox="true"/>
          <p:nvPr/>
        </p:nvSpPr>
        <p:spPr>
          <a:xfrm rot="-235009">
            <a:off x="3897349" y="611247"/>
            <a:ext cx="9327273" cy="2489969"/>
          </a:xfrm>
          <a:prstGeom prst="rect">
            <a:avLst/>
          </a:prstGeom>
        </p:spPr>
        <p:txBody>
          <a:bodyPr anchor="t" rtlCol="false" tIns="0" lIns="0" bIns="0" rIns="0">
            <a:spAutoFit/>
          </a:bodyPr>
          <a:lstStyle/>
          <a:p>
            <a:pPr algn="ctr">
              <a:lnSpc>
                <a:spcPts val="8182"/>
              </a:lnSpc>
            </a:pPr>
            <a:r>
              <a:rPr lang="en-US" b="true" sz="5844">
                <a:solidFill>
                  <a:srgbClr val="000000"/>
                </a:solidFill>
                <a:latin typeface="Cakerolli Bold"/>
                <a:ea typeface="Cakerolli Bold"/>
                <a:cs typeface="Cakerolli Bold"/>
                <a:sym typeface="Cakerolli Bold"/>
              </a:rPr>
              <a:t>FORTBEND PROGRAMS AND SUPPORT SERVICES CONT.</a:t>
            </a:r>
          </a:p>
        </p:txBody>
      </p:sp>
      <p:sp>
        <p:nvSpPr>
          <p:cNvPr name="Freeform 6" id="6"/>
          <p:cNvSpPr/>
          <p:nvPr/>
        </p:nvSpPr>
        <p:spPr>
          <a:xfrm flipH="false" flipV="true" rot="0">
            <a:off x="-4800933" y="-864758"/>
            <a:ext cx="9601867" cy="8229600"/>
          </a:xfrm>
          <a:custGeom>
            <a:avLst/>
            <a:gdLst/>
            <a:ahLst/>
            <a:cxnLst/>
            <a:rect r="r" b="b" t="t" l="l"/>
            <a:pathLst>
              <a:path h="8229600" w="9601867">
                <a:moveTo>
                  <a:pt x="0" y="8229600"/>
                </a:moveTo>
                <a:lnTo>
                  <a:pt x="9601866" y="8229600"/>
                </a:lnTo>
                <a:lnTo>
                  <a:pt x="9601866" y="0"/>
                </a:lnTo>
                <a:lnTo>
                  <a:pt x="0" y="0"/>
                </a:lnTo>
                <a:lnTo>
                  <a:pt x="0" y="8229600"/>
                </a:lnTo>
                <a:close/>
              </a:path>
            </a:pathLst>
          </a:custGeom>
          <a:blipFill>
            <a:blip r:embed="rId7"/>
            <a:stretch>
              <a:fillRect l="0" t="0" r="0" b="0"/>
            </a:stretch>
          </a:blipFill>
        </p:spPr>
      </p:sp>
      <p:sp>
        <p:nvSpPr>
          <p:cNvPr name="TextBox 7" id="7"/>
          <p:cNvSpPr txBox="true"/>
          <p:nvPr/>
        </p:nvSpPr>
        <p:spPr>
          <a:xfrm rot="0">
            <a:off x="3399189" y="4829492"/>
            <a:ext cx="10367048" cy="3832225"/>
          </a:xfrm>
          <a:prstGeom prst="rect">
            <a:avLst/>
          </a:prstGeom>
        </p:spPr>
        <p:txBody>
          <a:bodyPr anchor="t" rtlCol="false" tIns="0" lIns="0" bIns="0" rIns="0">
            <a:spAutoFit/>
          </a:bodyPr>
          <a:lstStyle/>
          <a:p>
            <a:pPr algn="ctr">
              <a:lnSpc>
                <a:spcPts val="4340"/>
              </a:lnSpc>
            </a:pPr>
            <a:r>
              <a:rPr lang="en-US" b="true" sz="3100">
                <a:solidFill>
                  <a:srgbClr val="000000"/>
                </a:solidFill>
                <a:latin typeface="Canva Sans Bold"/>
                <a:ea typeface="Canva Sans Bold"/>
                <a:cs typeface="Canva Sans Bold"/>
                <a:sym typeface="Canva Sans Bold"/>
              </a:rPr>
              <a:t>Academic, Behavior, and Communication (ABC) Services</a:t>
            </a:r>
          </a:p>
          <a:p>
            <a:pPr algn="ctr" marL="669291" indent="-334646" lvl="1">
              <a:lnSpc>
                <a:spcPts val="4340"/>
              </a:lnSpc>
              <a:buFont typeface="Arial"/>
              <a:buChar char="•"/>
            </a:pPr>
            <a:r>
              <a:rPr lang="en-US" sz="3100">
                <a:solidFill>
                  <a:srgbClr val="000000"/>
                </a:solidFill>
                <a:latin typeface="Canva Sans"/>
                <a:ea typeface="Canva Sans"/>
                <a:cs typeface="Canva Sans"/>
                <a:sym typeface="Canva Sans"/>
              </a:rPr>
              <a:t>Academic, Behavior, and Communication (ABC) services are designed for students who exhibit a combination of severe cognitive, communication and behavioral challenges.</a:t>
            </a:r>
          </a:p>
          <a:p>
            <a:pPr algn="ctr">
              <a:lnSpc>
                <a:spcPts val="4759"/>
              </a:lnSpc>
            </a:pP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38888" r="0" b="-38888"/>
            </a:stretch>
          </a:blipFill>
        </p:spPr>
      </p:sp>
      <p:sp>
        <p:nvSpPr>
          <p:cNvPr name="Freeform 3" id="3"/>
          <p:cNvSpPr/>
          <p:nvPr/>
        </p:nvSpPr>
        <p:spPr>
          <a:xfrm flipH="false" flipV="true" rot="0">
            <a:off x="1467653" y="625440"/>
            <a:ext cx="13547320" cy="10425791"/>
          </a:xfrm>
          <a:custGeom>
            <a:avLst/>
            <a:gdLst/>
            <a:ahLst/>
            <a:cxnLst/>
            <a:rect r="r" b="b" t="t" l="l"/>
            <a:pathLst>
              <a:path h="10425791" w="13547320">
                <a:moveTo>
                  <a:pt x="0" y="10425792"/>
                </a:moveTo>
                <a:lnTo>
                  <a:pt x="13547319" y="10425792"/>
                </a:lnTo>
                <a:lnTo>
                  <a:pt x="13547319" y="0"/>
                </a:lnTo>
                <a:lnTo>
                  <a:pt x="0" y="0"/>
                </a:lnTo>
                <a:lnTo>
                  <a:pt x="0" y="10425792"/>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577537" y="5568084"/>
            <a:ext cx="6666749" cy="5713959"/>
          </a:xfrm>
          <a:custGeom>
            <a:avLst/>
            <a:gdLst/>
            <a:ahLst/>
            <a:cxnLst/>
            <a:rect r="r" b="b" t="t" l="l"/>
            <a:pathLst>
              <a:path h="5713959" w="6666749">
                <a:moveTo>
                  <a:pt x="0" y="0"/>
                </a:moveTo>
                <a:lnTo>
                  <a:pt x="6666749" y="0"/>
                </a:lnTo>
                <a:lnTo>
                  <a:pt x="6666749" y="5713960"/>
                </a:lnTo>
                <a:lnTo>
                  <a:pt x="0" y="5713960"/>
                </a:lnTo>
                <a:lnTo>
                  <a:pt x="0" y="0"/>
                </a:lnTo>
                <a:close/>
              </a:path>
            </a:pathLst>
          </a:custGeom>
          <a:blipFill>
            <a:blip r:embed="rId5"/>
            <a:stretch>
              <a:fillRect l="0" t="0" r="0" b="0"/>
            </a:stretch>
          </a:blipFill>
        </p:spPr>
      </p:sp>
      <p:sp>
        <p:nvSpPr>
          <p:cNvPr name="Freeform 5" id="5"/>
          <p:cNvSpPr/>
          <p:nvPr/>
        </p:nvSpPr>
        <p:spPr>
          <a:xfrm flipH="true" flipV="true" rot="0">
            <a:off x="12780181" y="-2888668"/>
            <a:ext cx="11015639" cy="8229600"/>
          </a:xfrm>
          <a:custGeom>
            <a:avLst/>
            <a:gdLst/>
            <a:ahLst/>
            <a:cxnLst/>
            <a:rect r="r" b="b" t="t" l="l"/>
            <a:pathLst>
              <a:path h="8229600" w="11015639">
                <a:moveTo>
                  <a:pt x="11015638" y="8229600"/>
                </a:moveTo>
                <a:lnTo>
                  <a:pt x="0" y="8229600"/>
                </a:lnTo>
                <a:lnTo>
                  <a:pt x="0" y="0"/>
                </a:lnTo>
                <a:lnTo>
                  <a:pt x="11015638" y="0"/>
                </a:lnTo>
                <a:lnTo>
                  <a:pt x="11015638" y="8229600"/>
                </a:lnTo>
                <a:close/>
              </a:path>
            </a:pathLst>
          </a:custGeom>
          <a:blipFill>
            <a:blip r:embed="rId6"/>
            <a:stretch>
              <a:fillRect l="0" t="0" r="0" b="0"/>
            </a:stretch>
          </a:blipFill>
        </p:spPr>
      </p:sp>
      <p:sp>
        <p:nvSpPr>
          <p:cNvPr name="Freeform 6" id="6"/>
          <p:cNvSpPr/>
          <p:nvPr/>
        </p:nvSpPr>
        <p:spPr>
          <a:xfrm flipH="false" flipV="false" rot="0">
            <a:off x="15417641" y="4655114"/>
            <a:ext cx="1694164" cy="4284504"/>
          </a:xfrm>
          <a:custGeom>
            <a:avLst/>
            <a:gdLst/>
            <a:ahLst/>
            <a:cxnLst/>
            <a:rect r="r" b="b" t="t" l="l"/>
            <a:pathLst>
              <a:path h="4284504" w="1694164">
                <a:moveTo>
                  <a:pt x="0" y="0"/>
                </a:moveTo>
                <a:lnTo>
                  <a:pt x="1694165" y="0"/>
                </a:lnTo>
                <a:lnTo>
                  <a:pt x="1694165" y="4284505"/>
                </a:lnTo>
                <a:lnTo>
                  <a:pt x="0" y="4284505"/>
                </a:lnTo>
                <a:lnTo>
                  <a:pt x="0" y="0"/>
                </a:lnTo>
                <a:close/>
              </a:path>
            </a:pathLst>
          </a:custGeom>
          <a:blipFill>
            <a:blip r:embed="rId7"/>
            <a:stretch>
              <a:fillRect l="0" t="0" r="0" b="0"/>
            </a:stretch>
          </a:blipFill>
        </p:spPr>
      </p:sp>
      <p:sp>
        <p:nvSpPr>
          <p:cNvPr name="TextBox 7" id="7"/>
          <p:cNvSpPr txBox="true"/>
          <p:nvPr/>
        </p:nvSpPr>
        <p:spPr>
          <a:xfrm rot="-235009">
            <a:off x="4204020" y="1521303"/>
            <a:ext cx="9327273" cy="4963294"/>
          </a:xfrm>
          <a:prstGeom prst="rect">
            <a:avLst/>
          </a:prstGeom>
        </p:spPr>
        <p:txBody>
          <a:bodyPr anchor="t" rtlCol="false" tIns="0" lIns="0" bIns="0" rIns="0">
            <a:spAutoFit/>
          </a:bodyPr>
          <a:lstStyle/>
          <a:p>
            <a:pPr algn="ctr">
              <a:lnSpc>
                <a:spcPts val="9442"/>
              </a:lnSpc>
            </a:pPr>
            <a:r>
              <a:rPr lang="en-US" b="true" sz="6744">
                <a:solidFill>
                  <a:srgbClr val="000000"/>
                </a:solidFill>
                <a:latin typeface="Cakerolli Bold"/>
                <a:ea typeface="Cakerolli Bold"/>
                <a:cs typeface="Cakerolli Bold"/>
                <a:sym typeface="Cakerolli Bold"/>
              </a:rPr>
              <a:t>UNDERSTANDING AU INTERVENTIONS WHILE</a:t>
            </a:r>
          </a:p>
          <a:p>
            <a:pPr algn="ctr">
              <a:lnSpc>
                <a:spcPts val="8322"/>
              </a:lnSpc>
            </a:pPr>
            <a:r>
              <a:rPr lang="en-US" b="true" sz="5944">
                <a:solidFill>
                  <a:srgbClr val="000000"/>
                </a:solidFill>
                <a:latin typeface="Cakerolli Bold"/>
                <a:ea typeface="Cakerolli Bold"/>
                <a:cs typeface="Cakerolli Bold"/>
                <a:sym typeface="Cakerolli Bold"/>
              </a:rPr>
              <a:t>SUPPORTING YOUR CHILD’S DEVELOPMENT</a:t>
            </a:r>
          </a:p>
        </p:txBody>
      </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38888" r="0" b="-38888"/>
            </a:stretch>
          </a:blipFill>
        </p:spPr>
      </p:sp>
      <p:sp>
        <p:nvSpPr>
          <p:cNvPr name="Freeform 3" id="3"/>
          <p:cNvSpPr/>
          <p:nvPr/>
        </p:nvSpPr>
        <p:spPr>
          <a:xfrm flipH="false" flipV="true" rot="0">
            <a:off x="1301285" y="1028700"/>
            <a:ext cx="13547320" cy="10425791"/>
          </a:xfrm>
          <a:custGeom>
            <a:avLst/>
            <a:gdLst/>
            <a:ahLst/>
            <a:cxnLst/>
            <a:rect r="r" b="b" t="t" l="l"/>
            <a:pathLst>
              <a:path h="10425791" w="13547320">
                <a:moveTo>
                  <a:pt x="0" y="10425791"/>
                </a:moveTo>
                <a:lnTo>
                  <a:pt x="13547320" y="10425791"/>
                </a:lnTo>
                <a:lnTo>
                  <a:pt x="13547320" y="0"/>
                </a:lnTo>
                <a:lnTo>
                  <a:pt x="0" y="0"/>
                </a:lnTo>
                <a:lnTo>
                  <a:pt x="0" y="10425791"/>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3399189" y="-577260"/>
            <a:ext cx="11064051" cy="5232374"/>
          </a:xfrm>
          <a:custGeom>
            <a:avLst/>
            <a:gdLst/>
            <a:ahLst/>
            <a:cxnLst/>
            <a:rect r="r" b="b" t="t" l="l"/>
            <a:pathLst>
              <a:path h="5232374" w="11064051">
                <a:moveTo>
                  <a:pt x="0" y="0"/>
                </a:moveTo>
                <a:lnTo>
                  <a:pt x="11064051" y="0"/>
                </a:lnTo>
                <a:lnTo>
                  <a:pt x="11064051" y="5232374"/>
                </a:lnTo>
                <a:lnTo>
                  <a:pt x="0" y="523237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5" id="5"/>
          <p:cNvSpPr txBox="true"/>
          <p:nvPr/>
        </p:nvSpPr>
        <p:spPr>
          <a:xfrm rot="0">
            <a:off x="3576103" y="5095875"/>
            <a:ext cx="10043113" cy="1627125"/>
          </a:xfrm>
          <a:prstGeom prst="rect">
            <a:avLst/>
          </a:prstGeom>
        </p:spPr>
        <p:txBody>
          <a:bodyPr anchor="t" rtlCol="false" tIns="0" lIns="0" bIns="0" rIns="0">
            <a:spAutoFit/>
          </a:bodyPr>
          <a:lstStyle/>
          <a:p>
            <a:pPr algn="ctr" marL="499804" indent="-249902" lvl="1">
              <a:lnSpc>
                <a:spcPts val="3240"/>
              </a:lnSpc>
              <a:buFont typeface="Arial"/>
              <a:buChar char="•"/>
            </a:pPr>
            <a:r>
              <a:rPr lang="en-US" sz="2314">
                <a:solidFill>
                  <a:srgbClr val="000000"/>
                </a:solidFill>
                <a:latin typeface="Open Sans"/>
                <a:ea typeface="Open Sans"/>
                <a:cs typeface="Open Sans"/>
                <a:sym typeface="Open Sans"/>
              </a:rPr>
              <a:t>Speech Therapy is an instructional arrangement for providing speech therapy services.</a:t>
            </a:r>
          </a:p>
          <a:p>
            <a:pPr algn="ctr" marL="499804" indent="-249902" lvl="1">
              <a:lnSpc>
                <a:spcPts val="3240"/>
              </a:lnSpc>
              <a:buFont typeface="Arial"/>
              <a:buChar char="•"/>
            </a:pPr>
            <a:r>
              <a:rPr lang="en-US" sz="2314">
                <a:solidFill>
                  <a:srgbClr val="000000"/>
                </a:solidFill>
                <a:latin typeface="Open Sans"/>
                <a:ea typeface="Open Sans"/>
                <a:cs typeface="Open Sans"/>
                <a:sym typeface="Open Sans"/>
              </a:rPr>
              <a:t>Occupational Therapy helps children improve daily living skills, such as dressing, eating, and fine motor coordination. </a:t>
            </a:r>
          </a:p>
        </p:txBody>
      </p:sp>
      <p:sp>
        <p:nvSpPr>
          <p:cNvPr name="TextBox 6" id="6"/>
          <p:cNvSpPr txBox="true"/>
          <p:nvPr/>
        </p:nvSpPr>
        <p:spPr>
          <a:xfrm rot="-235009">
            <a:off x="3864730" y="459962"/>
            <a:ext cx="9327273" cy="1839730"/>
          </a:xfrm>
          <a:prstGeom prst="rect">
            <a:avLst/>
          </a:prstGeom>
        </p:spPr>
        <p:txBody>
          <a:bodyPr anchor="t" rtlCol="false" tIns="0" lIns="0" bIns="0" rIns="0">
            <a:spAutoFit/>
          </a:bodyPr>
          <a:lstStyle/>
          <a:p>
            <a:pPr algn="ctr">
              <a:lnSpc>
                <a:spcPts val="10422"/>
              </a:lnSpc>
            </a:pPr>
            <a:r>
              <a:rPr lang="en-US" b="true" sz="7444">
                <a:solidFill>
                  <a:srgbClr val="000000"/>
                </a:solidFill>
                <a:latin typeface="Cakerolli Bold"/>
                <a:ea typeface="Cakerolli Bold"/>
                <a:cs typeface="Cakerolli Bold"/>
                <a:sym typeface="Cakerolli Bold"/>
              </a:rPr>
              <a:t>OT AND SPEECH</a:t>
            </a:r>
          </a:p>
        </p:txBody>
      </p:sp>
      <p:sp>
        <p:nvSpPr>
          <p:cNvPr name="Freeform 7" id="7"/>
          <p:cNvSpPr/>
          <p:nvPr/>
        </p:nvSpPr>
        <p:spPr>
          <a:xfrm flipH="false" flipV="true" rot="0">
            <a:off x="-4800933" y="-864758"/>
            <a:ext cx="9601867" cy="8229600"/>
          </a:xfrm>
          <a:custGeom>
            <a:avLst/>
            <a:gdLst/>
            <a:ahLst/>
            <a:cxnLst/>
            <a:rect r="r" b="b" t="t" l="l"/>
            <a:pathLst>
              <a:path h="8229600" w="9601867">
                <a:moveTo>
                  <a:pt x="0" y="8229600"/>
                </a:moveTo>
                <a:lnTo>
                  <a:pt x="9601866" y="8229600"/>
                </a:lnTo>
                <a:lnTo>
                  <a:pt x="9601866" y="0"/>
                </a:lnTo>
                <a:lnTo>
                  <a:pt x="0" y="0"/>
                </a:lnTo>
                <a:lnTo>
                  <a:pt x="0" y="8229600"/>
                </a:lnTo>
                <a:close/>
              </a:path>
            </a:pathLst>
          </a:custGeom>
          <a:blipFill>
            <a:blip r:embed="rId7"/>
            <a:stretch>
              <a:fillRect l="0" t="0" r="0" b="0"/>
            </a:stretch>
          </a:blipFill>
        </p:spPr>
      </p:sp>
      <p:sp>
        <p:nvSpPr>
          <p:cNvPr name="Freeform 8" id="8"/>
          <p:cNvSpPr/>
          <p:nvPr/>
        </p:nvSpPr>
        <p:spPr>
          <a:xfrm flipH="true" flipV="false" rot="0">
            <a:off x="9662307" y="5782380"/>
            <a:ext cx="9601867" cy="8229600"/>
          </a:xfrm>
          <a:custGeom>
            <a:avLst/>
            <a:gdLst/>
            <a:ahLst/>
            <a:cxnLst/>
            <a:rect r="r" b="b" t="t" l="l"/>
            <a:pathLst>
              <a:path h="8229600" w="9601867">
                <a:moveTo>
                  <a:pt x="9601867" y="0"/>
                </a:moveTo>
                <a:lnTo>
                  <a:pt x="0" y="0"/>
                </a:lnTo>
                <a:lnTo>
                  <a:pt x="0" y="8229600"/>
                </a:lnTo>
                <a:lnTo>
                  <a:pt x="9601867" y="8229600"/>
                </a:lnTo>
                <a:lnTo>
                  <a:pt x="9601867" y="0"/>
                </a:lnTo>
                <a:close/>
              </a:path>
            </a:pathLst>
          </a:custGeom>
          <a:blipFill>
            <a:blip r:embed="rId7"/>
            <a:stretch>
              <a:fillRect l="0" t="0" r="0" b="0"/>
            </a:stretch>
          </a:blipFill>
        </p:spPr>
      </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38888" r="0" b="-38888"/>
            </a:stretch>
          </a:blipFill>
        </p:spPr>
      </p:sp>
      <p:sp>
        <p:nvSpPr>
          <p:cNvPr name="Freeform 3" id="3"/>
          <p:cNvSpPr/>
          <p:nvPr/>
        </p:nvSpPr>
        <p:spPr>
          <a:xfrm flipH="false" flipV="true" rot="0">
            <a:off x="1301285" y="1028700"/>
            <a:ext cx="13547320" cy="10425791"/>
          </a:xfrm>
          <a:custGeom>
            <a:avLst/>
            <a:gdLst/>
            <a:ahLst/>
            <a:cxnLst/>
            <a:rect r="r" b="b" t="t" l="l"/>
            <a:pathLst>
              <a:path h="10425791" w="13547320">
                <a:moveTo>
                  <a:pt x="0" y="10425791"/>
                </a:moveTo>
                <a:lnTo>
                  <a:pt x="13547320" y="10425791"/>
                </a:lnTo>
                <a:lnTo>
                  <a:pt x="13547320" y="0"/>
                </a:lnTo>
                <a:lnTo>
                  <a:pt x="0" y="0"/>
                </a:lnTo>
                <a:lnTo>
                  <a:pt x="0" y="10425791"/>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3399189" y="-577260"/>
            <a:ext cx="11064051" cy="5232374"/>
          </a:xfrm>
          <a:custGeom>
            <a:avLst/>
            <a:gdLst/>
            <a:ahLst/>
            <a:cxnLst/>
            <a:rect r="r" b="b" t="t" l="l"/>
            <a:pathLst>
              <a:path h="5232374" w="11064051">
                <a:moveTo>
                  <a:pt x="0" y="0"/>
                </a:moveTo>
                <a:lnTo>
                  <a:pt x="11064051" y="0"/>
                </a:lnTo>
                <a:lnTo>
                  <a:pt x="11064051" y="5232374"/>
                </a:lnTo>
                <a:lnTo>
                  <a:pt x="0" y="523237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5" id="5"/>
          <p:cNvSpPr txBox="true"/>
          <p:nvPr/>
        </p:nvSpPr>
        <p:spPr>
          <a:xfrm rot="-235009">
            <a:off x="3864730" y="459962"/>
            <a:ext cx="9327273" cy="1839730"/>
          </a:xfrm>
          <a:prstGeom prst="rect">
            <a:avLst/>
          </a:prstGeom>
        </p:spPr>
        <p:txBody>
          <a:bodyPr anchor="t" rtlCol="false" tIns="0" lIns="0" bIns="0" rIns="0">
            <a:spAutoFit/>
          </a:bodyPr>
          <a:lstStyle/>
          <a:p>
            <a:pPr algn="ctr">
              <a:lnSpc>
                <a:spcPts val="10422"/>
              </a:lnSpc>
            </a:pPr>
            <a:r>
              <a:rPr lang="en-US" b="true" sz="7444">
                <a:solidFill>
                  <a:srgbClr val="000000"/>
                </a:solidFill>
                <a:latin typeface="Cakerolli Bold"/>
                <a:ea typeface="Cakerolli Bold"/>
                <a:cs typeface="Cakerolli Bold"/>
                <a:sym typeface="Cakerolli Bold"/>
              </a:rPr>
              <a:t>OUTSIDE OT</a:t>
            </a:r>
          </a:p>
        </p:txBody>
      </p:sp>
      <p:sp>
        <p:nvSpPr>
          <p:cNvPr name="Freeform 6" id="6"/>
          <p:cNvSpPr/>
          <p:nvPr/>
        </p:nvSpPr>
        <p:spPr>
          <a:xfrm flipH="false" flipV="true" rot="0">
            <a:off x="-4800933" y="-864758"/>
            <a:ext cx="9601867" cy="8229600"/>
          </a:xfrm>
          <a:custGeom>
            <a:avLst/>
            <a:gdLst/>
            <a:ahLst/>
            <a:cxnLst/>
            <a:rect r="r" b="b" t="t" l="l"/>
            <a:pathLst>
              <a:path h="8229600" w="9601867">
                <a:moveTo>
                  <a:pt x="0" y="8229600"/>
                </a:moveTo>
                <a:lnTo>
                  <a:pt x="9601866" y="8229600"/>
                </a:lnTo>
                <a:lnTo>
                  <a:pt x="9601866" y="0"/>
                </a:lnTo>
                <a:lnTo>
                  <a:pt x="0" y="0"/>
                </a:lnTo>
                <a:lnTo>
                  <a:pt x="0" y="8229600"/>
                </a:lnTo>
                <a:close/>
              </a:path>
            </a:pathLst>
          </a:custGeom>
          <a:blipFill>
            <a:blip r:embed="rId7"/>
            <a:stretch>
              <a:fillRect l="0" t="0" r="0" b="0"/>
            </a:stretch>
          </a:blipFill>
        </p:spPr>
      </p:sp>
      <p:sp>
        <p:nvSpPr>
          <p:cNvPr name="TextBox 7" id="7"/>
          <p:cNvSpPr txBox="true"/>
          <p:nvPr/>
        </p:nvSpPr>
        <p:spPr>
          <a:xfrm rot="0">
            <a:off x="2766453" y="4065919"/>
            <a:ext cx="11572626" cy="5642610"/>
          </a:xfrm>
          <a:prstGeom prst="rect">
            <a:avLst/>
          </a:prstGeom>
        </p:spPr>
        <p:txBody>
          <a:bodyPr anchor="t" rtlCol="false" tIns="0" lIns="0" bIns="0" rIns="0">
            <a:spAutoFit/>
          </a:bodyPr>
          <a:lstStyle/>
          <a:p>
            <a:pPr algn="ctr">
              <a:lnSpc>
                <a:spcPts val="3640"/>
              </a:lnSpc>
            </a:pPr>
            <a:r>
              <a:rPr lang="en-US" sz="2600">
                <a:solidFill>
                  <a:srgbClr val="000000"/>
                </a:solidFill>
                <a:latin typeface="Canva Sans"/>
                <a:ea typeface="Canva Sans"/>
                <a:cs typeface="Canva Sans"/>
                <a:sym typeface="Canva Sans"/>
              </a:rPr>
              <a:t>Occupational</a:t>
            </a:r>
            <a:r>
              <a:rPr lang="en-US" sz="2600">
                <a:solidFill>
                  <a:srgbClr val="000000"/>
                </a:solidFill>
                <a:latin typeface="Canva Sans"/>
                <a:ea typeface="Canva Sans"/>
                <a:cs typeface="Canva Sans"/>
                <a:sym typeface="Canva Sans"/>
              </a:rPr>
              <a:t> therapy (OT) helps people work on cognitive, physical, social, and motor skills. The goal is to improve everyday skills which allow people to become more independent and participate in a wide range of activities.</a:t>
            </a:r>
          </a:p>
          <a:p>
            <a:pPr algn="ctr" marL="561344" indent="-280672" lvl="1">
              <a:lnSpc>
                <a:spcPts val="3640"/>
              </a:lnSpc>
              <a:buFont typeface="Arial"/>
              <a:buChar char="•"/>
            </a:pPr>
            <a:r>
              <a:rPr lang="en-US" sz="2600">
                <a:solidFill>
                  <a:srgbClr val="000000"/>
                </a:solidFill>
                <a:latin typeface="Canva Sans"/>
                <a:ea typeface="Canva Sans"/>
                <a:cs typeface="Canva Sans"/>
                <a:sym typeface="Canva Sans"/>
              </a:rPr>
              <a:t>Independent dressing</a:t>
            </a:r>
          </a:p>
          <a:p>
            <a:pPr algn="ctr" marL="561344" indent="-280672" lvl="1">
              <a:lnSpc>
                <a:spcPts val="3640"/>
              </a:lnSpc>
              <a:buFont typeface="Arial"/>
              <a:buChar char="•"/>
            </a:pPr>
            <a:r>
              <a:rPr lang="en-US" sz="2600">
                <a:solidFill>
                  <a:srgbClr val="000000"/>
                </a:solidFill>
                <a:latin typeface="Canva Sans"/>
                <a:ea typeface="Canva Sans"/>
                <a:cs typeface="Canva Sans"/>
                <a:sym typeface="Canva Sans"/>
              </a:rPr>
              <a:t>Eating</a:t>
            </a:r>
          </a:p>
          <a:p>
            <a:pPr algn="ctr" marL="561344" indent="-280672" lvl="1">
              <a:lnSpc>
                <a:spcPts val="3640"/>
              </a:lnSpc>
              <a:buFont typeface="Arial"/>
              <a:buChar char="•"/>
            </a:pPr>
            <a:r>
              <a:rPr lang="en-US" sz="2600">
                <a:solidFill>
                  <a:srgbClr val="000000"/>
                </a:solidFill>
                <a:latin typeface="Canva Sans"/>
                <a:ea typeface="Canva Sans"/>
                <a:cs typeface="Canva Sans"/>
                <a:sym typeface="Canva Sans"/>
              </a:rPr>
              <a:t>Grooming</a:t>
            </a:r>
          </a:p>
          <a:p>
            <a:pPr algn="ctr" marL="561344" indent="-280672" lvl="1">
              <a:lnSpc>
                <a:spcPts val="3640"/>
              </a:lnSpc>
              <a:buFont typeface="Arial"/>
              <a:buChar char="•"/>
            </a:pPr>
            <a:r>
              <a:rPr lang="en-US" sz="2600">
                <a:solidFill>
                  <a:srgbClr val="000000"/>
                </a:solidFill>
                <a:latin typeface="Canva Sans"/>
                <a:ea typeface="Canva Sans"/>
                <a:cs typeface="Canva Sans"/>
                <a:sym typeface="Canva Sans"/>
              </a:rPr>
              <a:t>Using the bathroom</a:t>
            </a:r>
          </a:p>
          <a:p>
            <a:pPr algn="ctr" marL="561344" indent="-280672" lvl="1">
              <a:lnSpc>
                <a:spcPts val="3640"/>
              </a:lnSpc>
              <a:buFont typeface="Arial"/>
              <a:buChar char="•"/>
            </a:pPr>
            <a:r>
              <a:rPr lang="en-US" sz="2600">
                <a:solidFill>
                  <a:srgbClr val="000000"/>
                </a:solidFill>
                <a:latin typeface="Canva Sans"/>
                <a:ea typeface="Canva Sans"/>
                <a:cs typeface="Canva Sans"/>
                <a:sym typeface="Canva Sans"/>
              </a:rPr>
              <a:t>Fine motor skills like writing, coloring, and cutting with scissors</a:t>
            </a:r>
          </a:p>
          <a:p>
            <a:pPr algn="ctr" marL="561344" indent="-280672" lvl="1">
              <a:lnSpc>
                <a:spcPts val="3640"/>
              </a:lnSpc>
              <a:buFont typeface="Arial"/>
              <a:buChar char="•"/>
            </a:pPr>
            <a:r>
              <a:rPr lang="en-US" sz="2600">
                <a:solidFill>
                  <a:srgbClr val="000000"/>
                </a:solidFill>
                <a:latin typeface="Canva Sans"/>
                <a:ea typeface="Canva Sans"/>
                <a:cs typeface="Canva Sans"/>
                <a:sym typeface="Canva Sans"/>
              </a:rPr>
              <a:t>etc.</a:t>
            </a:r>
          </a:p>
          <a:p>
            <a:pPr algn="ctr" marL="669291" indent="-334646" lvl="1">
              <a:lnSpc>
                <a:spcPts val="4340"/>
              </a:lnSpc>
              <a:buFont typeface="Arial"/>
              <a:buChar char="•"/>
            </a:pPr>
          </a:p>
          <a:p>
            <a:pPr algn="ctr">
              <a:lnSpc>
                <a:spcPts val="4340"/>
              </a:lnSpc>
            </a:pPr>
          </a:p>
        </p:txBody>
      </p:sp>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38888" r="0" b="-38888"/>
            </a:stretch>
          </a:blipFill>
        </p:spPr>
      </p:sp>
      <p:sp>
        <p:nvSpPr>
          <p:cNvPr name="Freeform 3" id="3"/>
          <p:cNvSpPr/>
          <p:nvPr/>
        </p:nvSpPr>
        <p:spPr>
          <a:xfrm flipH="false" flipV="true" rot="0">
            <a:off x="1301285" y="1028700"/>
            <a:ext cx="13547320" cy="10425791"/>
          </a:xfrm>
          <a:custGeom>
            <a:avLst/>
            <a:gdLst/>
            <a:ahLst/>
            <a:cxnLst/>
            <a:rect r="r" b="b" t="t" l="l"/>
            <a:pathLst>
              <a:path h="10425791" w="13547320">
                <a:moveTo>
                  <a:pt x="0" y="10425791"/>
                </a:moveTo>
                <a:lnTo>
                  <a:pt x="13547320" y="10425791"/>
                </a:lnTo>
                <a:lnTo>
                  <a:pt x="13547320" y="0"/>
                </a:lnTo>
                <a:lnTo>
                  <a:pt x="0" y="0"/>
                </a:lnTo>
                <a:lnTo>
                  <a:pt x="0" y="10425791"/>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3399189" y="-577260"/>
            <a:ext cx="11064051" cy="5232374"/>
          </a:xfrm>
          <a:custGeom>
            <a:avLst/>
            <a:gdLst/>
            <a:ahLst/>
            <a:cxnLst/>
            <a:rect r="r" b="b" t="t" l="l"/>
            <a:pathLst>
              <a:path h="5232374" w="11064051">
                <a:moveTo>
                  <a:pt x="0" y="0"/>
                </a:moveTo>
                <a:lnTo>
                  <a:pt x="11064051" y="0"/>
                </a:lnTo>
                <a:lnTo>
                  <a:pt x="11064051" y="5232374"/>
                </a:lnTo>
                <a:lnTo>
                  <a:pt x="0" y="523237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5" id="5"/>
          <p:cNvSpPr txBox="true"/>
          <p:nvPr/>
        </p:nvSpPr>
        <p:spPr>
          <a:xfrm rot="-235009">
            <a:off x="3909624" y="458427"/>
            <a:ext cx="9327273" cy="3154180"/>
          </a:xfrm>
          <a:prstGeom prst="rect">
            <a:avLst/>
          </a:prstGeom>
        </p:spPr>
        <p:txBody>
          <a:bodyPr anchor="t" rtlCol="false" tIns="0" lIns="0" bIns="0" rIns="0">
            <a:spAutoFit/>
          </a:bodyPr>
          <a:lstStyle/>
          <a:p>
            <a:pPr algn="ctr">
              <a:lnSpc>
                <a:spcPts val="10422"/>
              </a:lnSpc>
            </a:pPr>
            <a:r>
              <a:rPr lang="en-US" b="true" sz="7444">
                <a:solidFill>
                  <a:srgbClr val="000000"/>
                </a:solidFill>
                <a:latin typeface="Cakerolli Bold"/>
                <a:ea typeface="Cakerolli Bold"/>
                <a:cs typeface="Cakerolli Bold"/>
                <a:sym typeface="Cakerolli Bold"/>
              </a:rPr>
              <a:t>OT WITHIN THE SCHOOL</a:t>
            </a:r>
          </a:p>
        </p:txBody>
      </p:sp>
      <p:sp>
        <p:nvSpPr>
          <p:cNvPr name="Freeform 6" id="6"/>
          <p:cNvSpPr/>
          <p:nvPr/>
        </p:nvSpPr>
        <p:spPr>
          <a:xfrm flipH="false" flipV="true" rot="0">
            <a:off x="-4800933" y="-864758"/>
            <a:ext cx="9601867" cy="8229600"/>
          </a:xfrm>
          <a:custGeom>
            <a:avLst/>
            <a:gdLst/>
            <a:ahLst/>
            <a:cxnLst/>
            <a:rect r="r" b="b" t="t" l="l"/>
            <a:pathLst>
              <a:path h="8229600" w="9601867">
                <a:moveTo>
                  <a:pt x="0" y="8229600"/>
                </a:moveTo>
                <a:lnTo>
                  <a:pt x="9601866" y="8229600"/>
                </a:lnTo>
                <a:lnTo>
                  <a:pt x="9601866" y="0"/>
                </a:lnTo>
                <a:lnTo>
                  <a:pt x="0" y="0"/>
                </a:lnTo>
                <a:lnTo>
                  <a:pt x="0" y="8229600"/>
                </a:lnTo>
                <a:close/>
              </a:path>
            </a:pathLst>
          </a:custGeom>
          <a:blipFill>
            <a:blip r:embed="rId7"/>
            <a:stretch>
              <a:fillRect l="0" t="0" r="0" b="0"/>
            </a:stretch>
          </a:blipFill>
        </p:spPr>
      </p:sp>
      <p:sp>
        <p:nvSpPr>
          <p:cNvPr name="TextBox 7" id="7"/>
          <p:cNvSpPr txBox="true"/>
          <p:nvPr/>
        </p:nvSpPr>
        <p:spPr>
          <a:xfrm rot="0">
            <a:off x="3861587" y="4395470"/>
            <a:ext cx="9825272" cy="4472305"/>
          </a:xfrm>
          <a:prstGeom prst="rect">
            <a:avLst/>
          </a:prstGeom>
        </p:spPr>
        <p:txBody>
          <a:bodyPr anchor="t" rtlCol="false" tIns="0" lIns="0" bIns="0" rIns="0">
            <a:spAutoFit/>
          </a:bodyPr>
          <a:lstStyle/>
          <a:p>
            <a:pPr algn="ctr">
              <a:lnSpc>
                <a:spcPts val="3080"/>
              </a:lnSpc>
            </a:pPr>
            <a:r>
              <a:rPr lang="en-US" sz="2200" b="true">
                <a:solidFill>
                  <a:srgbClr val="000000"/>
                </a:solidFill>
                <a:latin typeface="Canva Sans Bold"/>
                <a:ea typeface="Canva Sans Bold"/>
                <a:cs typeface="Canva Sans Bold"/>
                <a:sym typeface="Canva Sans Bold"/>
              </a:rPr>
              <a:t>School based occupational therapy:</a:t>
            </a:r>
            <a:r>
              <a:rPr lang="en-US" sz="2200">
                <a:solidFill>
                  <a:srgbClr val="000000"/>
                </a:solidFill>
                <a:latin typeface="Canva Sans"/>
                <a:ea typeface="Canva Sans"/>
                <a:cs typeface="Canva Sans"/>
                <a:sym typeface="Canva Sans"/>
              </a:rPr>
              <a:t> </a:t>
            </a:r>
          </a:p>
          <a:p>
            <a:pPr algn="ctr">
              <a:lnSpc>
                <a:spcPts val="3080"/>
              </a:lnSpc>
            </a:pPr>
            <a:r>
              <a:rPr lang="en-US" sz="2200">
                <a:solidFill>
                  <a:srgbClr val="000000"/>
                </a:solidFill>
                <a:latin typeface="Canva Sans"/>
                <a:ea typeface="Canva Sans"/>
                <a:cs typeface="Canva Sans"/>
                <a:sym typeface="Canva Sans"/>
              </a:rPr>
              <a:t>Occupational therapists in the school system are focused on supporting a child’s overall ability to participate as successfully and fully as possible in the school environment. OT’s focus often includes:</a:t>
            </a:r>
          </a:p>
          <a:p>
            <a:pPr algn="ctr">
              <a:lnSpc>
                <a:spcPts val="3080"/>
              </a:lnSpc>
            </a:pPr>
            <a:r>
              <a:rPr lang="en-US" sz="2200">
                <a:solidFill>
                  <a:srgbClr val="000000"/>
                </a:solidFill>
                <a:latin typeface="Canva Sans"/>
                <a:ea typeface="Canva Sans"/>
                <a:cs typeface="Canva Sans"/>
                <a:sym typeface="Canva Sans"/>
              </a:rPr>
              <a:t> fine motor functioning</a:t>
            </a:r>
          </a:p>
          <a:p>
            <a:pPr algn="ctr">
              <a:lnSpc>
                <a:spcPts val="3080"/>
              </a:lnSpc>
            </a:pPr>
            <a:r>
              <a:rPr lang="en-US" sz="2200">
                <a:solidFill>
                  <a:srgbClr val="000000"/>
                </a:solidFill>
                <a:latin typeface="Canva Sans"/>
                <a:ea typeface="Canva Sans"/>
                <a:cs typeface="Canva Sans"/>
                <a:sym typeface="Canva Sans"/>
              </a:rPr>
              <a:t> sensory processing</a:t>
            </a:r>
          </a:p>
          <a:p>
            <a:pPr algn="ctr">
              <a:lnSpc>
                <a:spcPts val="3080"/>
              </a:lnSpc>
            </a:pPr>
            <a:r>
              <a:rPr lang="en-US" sz="2200">
                <a:solidFill>
                  <a:srgbClr val="000000"/>
                </a:solidFill>
                <a:latin typeface="Canva Sans"/>
                <a:ea typeface="Canva Sans"/>
                <a:cs typeface="Canva Sans"/>
                <a:sym typeface="Canva Sans"/>
              </a:rPr>
              <a:t>visual motor &amp; visual perceptual skills</a:t>
            </a:r>
          </a:p>
          <a:p>
            <a:pPr algn="ctr">
              <a:lnSpc>
                <a:spcPts val="3080"/>
              </a:lnSpc>
            </a:pPr>
            <a:r>
              <a:rPr lang="en-US" sz="2200">
                <a:solidFill>
                  <a:srgbClr val="000000"/>
                </a:solidFill>
                <a:latin typeface="Canva Sans"/>
                <a:ea typeface="Canva Sans"/>
                <a:cs typeface="Canva Sans"/>
                <a:sym typeface="Canva Sans"/>
              </a:rPr>
              <a:t> social skills </a:t>
            </a:r>
          </a:p>
          <a:p>
            <a:pPr algn="ctr">
              <a:lnSpc>
                <a:spcPts val="3080"/>
              </a:lnSpc>
            </a:pPr>
            <a:r>
              <a:rPr lang="en-US" sz="2200">
                <a:solidFill>
                  <a:srgbClr val="000000"/>
                </a:solidFill>
                <a:latin typeface="Canva Sans"/>
                <a:ea typeface="Canva Sans"/>
                <a:cs typeface="Canva Sans"/>
                <a:sym typeface="Canva Sans"/>
              </a:rPr>
              <a:t>cognitive skills</a:t>
            </a:r>
          </a:p>
          <a:p>
            <a:pPr algn="ctr">
              <a:lnSpc>
                <a:spcPts val="3080"/>
              </a:lnSpc>
            </a:pPr>
            <a:r>
              <a:rPr lang="en-US" sz="2200">
                <a:solidFill>
                  <a:srgbClr val="000000"/>
                </a:solidFill>
                <a:latin typeface="Canva Sans"/>
                <a:ea typeface="Canva Sans"/>
                <a:cs typeface="Canva Sans"/>
                <a:sym typeface="Canva Sans"/>
              </a:rPr>
              <a:t> executive functioning</a:t>
            </a:r>
          </a:p>
          <a:p>
            <a:pPr algn="ctr">
              <a:lnSpc>
                <a:spcPts val="4759"/>
              </a:lnSpc>
            </a:pPr>
          </a:p>
        </p:txBody>
      </p:sp>
    </p:spTree>
  </p:cSld>
  <p:clrMapOvr>
    <a:masterClrMapping/>
  </p:clrMapOvr>
</p:sld>
</file>

<file path=ppt/slides/slide2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38888" r="0" b="-38888"/>
            </a:stretch>
          </a:blipFill>
        </p:spPr>
      </p:sp>
      <p:sp>
        <p:nvSpPr>
          <p:cNvPr name="Freeform 3" id="3"/>
          <p:cNvSpPr/>
          <p:nvPr/>
        </p:nvSpPr>
        <p:spPr>
          <a:xfrm flipH="false" flipV="true" rot="0">
            <a:off x="1301285" y="1028700"/>
            <a:ext cx="13547320" cy="10425791"/>
          </a:xfrm>
          <a:custGeom>
            <a:avLst/>
            <a:gdLst/>
            <a:ahLst/>
            <a:cxnLst/>
            <a:rect r="r" b="b" t="t" l="l"/>
            <a:pathLst>
              <a:path h="10425791" w="13547320">
                <a:moveTo>
                  <a:pt x="0" y="10425791"/>
                </a:moveTo>
                <a:lnTo>
                  <a:pt x="13547320" y="10425791"/>
                </a:lnTo>
                <a:lnTo>
                  <a:pt x="13547320" y="0"/>
                </a:lnTo>
                <a:lnTo>
                  <a:pt x="0" y="0"/>
                </a:lnTo>
                <a:lnTo>
                  <a:pt x="0" y="10425791"/>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3399189" y="-577260"/>
            <a:ext cx="11064051" cy="5232374"/>
          </a:xfrm>
          <a:custGeom>
            <a:avLst/>
            <a:gdLst/>
            <a:ahLst/>
            <a:cxnLst/>
            <a:rect r="r" b="b" t="t" l="l"/>
            <a:pathLst>
              <a:path h="5232374" w="11064051">
                <a:moveTo>
                  <a:pt x="0" y="0"/>
                </a:moveTo>
                <a:lnTo>
                  <a:pt x="11064051" y="0"/>
                </a:lnTo>
                <a:lnTo>
                  <a:pt x="11064051" y="5232374"/>
                </a:lnTo>
                <a:lnTo>
                  <a:pt x="0" y="523237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5" id="5"/>
          <p:cNvSpPr txBox="true"/>
          <p:nvPr/>
        </p:nvSpPr>
        <p:spPr>
          <a:xfrm rot="-235009">
            <a:off x="3864730" y="459962"/>
            <a:ext cx="9327273" cy="1839730"/>
          </a:xfrm>
          <a:prstGeom prst="rect">
            <a:avLst/>
          </a:prstGeom>
        </p:spPr>
        <p:txBody>
          <a:bodyPr anchor="t" rtlCol="false" tIns="0" lIns="0" bIns="0" rIns="0">
            <a:spAutoFit/>
          </a:bodyPr>
          <a:lstStyle/>
          <a:p>
            <a:pPr algn="ctr">
              <a:lnSpc>
                <a:spcPts val="10422"/>
              </a:lnSpc>
            </a:pPr>
            <a:r>
              <a:rPr lang="en-US" b="true" sz="7444">
                <a:solidFill>
                  <a:srgbClr val="000000"/>
                </a:solidFill>
                <a:latin typeface="Cakerolli Bold"/>
                <a:ea typeface="Cakerolli Bold"/>
                <a:cs typeface="Cakerolli Bold"/>
                <a:sym typeface="Cakerolli Bold"/>
              </a:rPr>
              <a:t>SPEECH THERAPY</a:t>
            </a:r>
          </a:p>
        </p:txBody>
      </p:sp>
      <p:sp>
        <p:nvSpPr>
          <p:cNvPr name="Freeform 6" id="6"/>
          <p:cNvSpPr/>
          <p:nvPr/>
        </p:nvSpPr>
        <p:spPr>
          <a:xfrm flipH="false" flipV="true" rot="0">
            <a:off x="-4800933" y="-864758"/>
            <a:ext cx="9601867" cy="8229600"/>
          </a:xfrm>
          <a:custGeom>
            <a:avLst/>
            <a:gdLst/>
            <a:ahLst/>
            <a:cxnLst/>
            <a:rect r="r" b="b" t="t" l="l"/>
            <a:pathLst>
              <a:path h="8229600" w="9601867">
                <a:moveTo>
                  <a:pt x="0" y="8229600"/>
                </a:moveTo>
                <a:lnTo>
                  <a:pt x="9601866" y="8229600"/>
                </a:lnTo>
                <a:lnTo>
                  <a:pt x="9601866" y="0"/>
                </a:lnTo>
                <a:lnTo>
                  <a:pt x="0" y="0"/>
                </a:lnTo>
                <a:lnTo>
                  <a:pt x="0" y="8229600"/>
                </a:lnTo>
                <a:close/>
              </a:path>
            </a:pathLst>
          </a:custGeom>
          <a:blipFill>
            <a:blip r:embed="rId7"/>
            <a:stretch>
              <a:fillRect l="0" t="0" r="0" b="0"/>
            </a:stretch>
          </a:blipFill>
        </p:spPr>
      </p:sp>
      <p:sp>
        <p:nvSpPr>
          <p:cNvPr name="TextBox 7" id="7"/>
          <p:cNvSpPr txBox="true"/>
          <p:nvPr/>
        </p:nvSpPr>
        <p:spPr>
          <a:xfrm rot="0">
            <a:off x="3032691" y="4282440"/>
            <a:ext cx="11040149" cy="4575810"/>
          </a:xfrm>
          <a:prstGeom prst="rect">
            <a:avLst/>
          </a:prstGeom>
        </p:spPr>
        <p:txBody>
          <a:bodyPr anchor="t" rtlCol="false" tIns="0" lIns="0" bIns="0" rIns="0">
            <a:spAutoFit/>
          </a:bodyPr>
          <a:lstStyle/>
          <a:p>
            <a:pPr algn="ctr">
              <a:lnSpc>
                <a:spcPts val="3220"/>
              </a:lnSpc>
            </a:pPr>
            <a:r>
              <a:rPr lang="en-US" sz="2300">
                <a:solidFill>
                  <a:srgbClr val="000000"/>
                </a:solidFill>
                <a:latin typeface="Canva Sans"/>
                <a:ea typeface="Canva Sans"/>
                <a:cs typeface="Canva Sans"/>
                <a:sym typeface="Canva Sans"/>
              </a:rPr>
              <a:t>Speech therapy for autism can help improve verbal an</a:t>
            </a:r>
            <a:r>
              <a:rPr lang="en-US" sz="2300">
                <a:solidFill>
                  <a:srgbClr val="000000"/>
                </a:solidFill>
                <a:latin typeface="Canva Sans"/>
                <a:ea typeface="Canva Sans"/>
                <a:cs typeface="Canva Sans"/>
                <a:sym typeface="Canva Sans"/>
              </a:rPr>
              <a:t>d nonverbal communication skills. It targets social communication and interaction skills, helps with frustration, and builds self-confidence. Strategies include:</a:t>
            </a:r>
          </a:p>
          <a:p>
            <a:pPr algn="ctr">
              <a:lnSpc>
                <a:spcPts val="3220"/>
              </a:lnSpc>
            </a:pPr>
          </a:p>
          <a:p>
            <a:pPr algn="ctr" marL="496575" indent="-248288" lvl="1">
              <a:lnSpc>
                <a:spcPts val="3220"/>
              </a:lnSpc>
              <a:buAutoNum type="arabicPeriod" startAt="1"/>
            </a:pPr>
            <a:r>
              <a:rPr lang="en-US" sz="2300">
                <a:solidFill>
                  <a:srgbClr val="000000"/>
                </a:solidFill>
                <a:latin typeface="Canva Sans"/>
                <a:ea typeface="Canva Sans"/>
                <a:cs typeface="Canva Sans"/>
                <a:sym typeface="Canva Sans"/>
              </a:rPr>
              <a:t>Augmentative Alternative Communication (AAC) for children unable to talk Voice output device, picture communication system, sign language)</a:t>
            </a:r>
          </a:p>
          <a:p>
            <a:pPr algn="ctr" marL="496575" indent="-248288" lvl="1">
              <a:lnSpc>
                <a:spcPts val="3220"/>
              </a:lnSpc>
              <a:buAutoNum type="arabicPeriod" startAt="1"/>
            </a:pPr>
            <a:r>
              <a:rPr lang="en-US" sz="2300">
                <a:solidFill>
                  <a:srgbClr val="000000"/>
                </a:solidFill>
                <a:latin typeface="Canva Sans"/>
                <a:ea typeface="Canva Sans"/>
                <a:cs typeface="Canva Sans"/>
                <a:sym typeface="Canva Sans"/>
              </a:rPr>
              <a:t>Encouraging functional communication.</a:t>
            </a:r>
          </a:p>
          <a:p>
            <a:pPr algn="ctr" marL="496575" indent="-248288" lvl="1">
              <a:lnSpc>
                <a:spcPts val="3220"/>
              </a:lnSpc>
              <a:buAutoNum type="arabicPeriod" startAt="1"/>
            </a:pPr>
            <a:r>
              <a:rPr lang="en-US" sz="2300">
                <a:solidFill>
                  <a:srgbClr val="000000"/>
                </a:solidFill>
                <a:latin typeface="Canva Sans"/>
                <a:ea typeface="Canva Sans"/>
                <a:cs typeface="Canva Sans"/>
                <a:sym typeface="Canva Sans"/>
              </a:rPr>
              <a:t>Integrating speech therapy activities across settings.</a:t>
            </a:r>
          </a:p>
          <a:p>
            <a:pPr algn="ctr" marL="496575" indent="-248288" lvl="1">
              <a:lnSpc>
                <a:spcPts val="3220"/>
              </a:lnSpc>
              <a:buAutoNum type="arabicPeriod" startAt="1"/>
            </a:pPr>
            <a:r>
              <a:rPr lang="en-US" sz="2300">
                <a:solidFill>
                  <a:srgbClr val="000000"/>
                </a:solidFill>
                <a:latin typeface="Canva Sans"/>
                <a:ea typeface="Canva Sans"/>
                <a:cs typeface="Canva Sans"/>
                <a:sym typeface="Canva Sans"/>
              </a:rPr>
              <a:t>Addressing common speech problems.</a:t>
            </a:r>
          </a:p>
          <a:p>
            <a:pPr algn="ctr" marL="496575" indent="-248288" lvl="1">
              <a:lnSpc>
                <a:spcPts val="3220"/>
              </a:lnSpc>
              <a:buFont typeface="Arial"/>
              <a:buChar char="•"/>
            </a:pPr>
            <a:r>
              <a:rPr lang="en-US" sz="2300">
                <a:solidFill>
                  <a:srgbClr val="000000"/>
                </a:solidFill>
                <a:latin typeface="Canva Sans"/>
                <a:ea typeface="Canva Sans"/>
                <a:cs typeface="Canva Sans"/>
                <a:sym typeface="Canva Sans"/>
              </a:rPr>
              <a:t>Promoting long-term improvements. </a:t>
            </a:r>
          </a:p>
          <a:p>
            <a:pPr algn="ctr">
              <a:lnSpc>
                <a:spcPts val="4759"/>
              </a:lnSpc>
            </a:pPr>
          </a:p>
        </p:txBody>
      </p:sp>
    </p:spTree>
  </p:cSld>
  <p:clrMapOvr>
    <a:masterClrMapping/>
  </p:clrMapOvr>
</p:sld>
</file>

<file path=ppt/slides/slide2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38888" r="0" b="-38888"/>
            </a:stretch>
          </a:blipFill>
        </p:spPr>
      </p:sp>
      <p:sp>
        <p:nvSpPr>
          <p:cNvPr name="Freeform 3" id="3"/>
          <p:cNvSpPr/>
          <p:nvPr/>
        </p:nvSpPr>
        <p:spPr>
          <a:xfrm flipH="false" flipV="true" rot="0">
            <a:off x="0" y="803030"/>
            <a:ext cx="16318747" cy="12558635"/>
          </a:xfrm>
          <a:custGeom>
            <a:avLst/>
            <a:gdLst/>
            <a:ahLst/>
            <a:cxnLst/>
            <a:rect r="r" b="b" t="t" l="l"/>
            <a:pathLst>
              <a:path h="12558635" w="16318747">
                <a:moveTo>
                  <a:pt x="0" y="12558636"/>
                </a:moveTo>
                <a:lnTo>
                  <a:pt x="16318747" y="12558636"/>
                </a:lnTo>
                <a:lnTo>
                  <a:pt x="16318747" y="0"/>
                </a:lnTo>
                <a:lnTo>
                  <a:pt x="0" y="0"/>
                </a:lnTo>
                <a:lnTo>
                  <a:pt x="0" y="12558636"/>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4" id="4"/>
          <p:cNvSpPr txBox="true"/>
          <p:nvPr/>
        </p:nvSpPr>
        <p:spPr>
          <a:xfrm rot="0">
            <a:off x="4042610" y="3091955"/>
            <a:ext cx="10043113" cy="6526061"/>
          </a:xfrm>
          <a:prstGeom prst="rect">
            <a:avLst/>
          </a:prstGeom>
        </p:spPr>
        <p:txBody>
          <a:bodyPr anchor="t" rtlCol="false" tIns="0" lIns="0" bIns="0" rIns="0">
            <a:spAutoFit/>
          </a:bodyPr>
          <a:lstStyle/>
          <a:p>
            <a:pPr algn="ctr">
              <a:lnSpc>
                <a:spcPts val="3240"/>
              </a:lnSpc>
            </a:pPr>
            <a:r>
              <a:rPr lang="en-US" sz="2314">
                <a:solidFill>
                  <a:srgbClr val="000000"/>
                </a:solidFill>
                <a:latin typeface="Open Sans"/>
                <a:ea typeface="Open Sans"/>
                <a:cs typeface="Open Sans"/>
                <a:sym typeface="Open Sans"/>
              </a:rPr>
              <a:t>Structured Routines:</a:t>
            </a:r>
          </a:p>
          <a:p>
            <a:pPr algn="ctr" marL="499804" indent="-249902" lvl="1">
              <a:lnSpc>
                <a:spcPts val="3240"/>
              </a:lnSpc>
              <a:buFont typeface="Arial"/>
              <a:buChar char="•"/>
            </a:pPr>
            <a:r>
              <a:rPr lang="en-US" sz="2314">
                <a:solidFill>
                  <a:srgbClr val="000000"/>
                </a:solidFill>
                <a:latin typeface="Open Sans"/>
                <a:ea typeface="Open Sans"/>
                <a:cs typeface="Open Sans"/>
                <a:sym typeface="Open Sans"/>
              </a:rPr>
              <a:t>Consistent daily schedules improve predictability and reduce anxiety.</a:t>
            </a:r>
          </a:p>
          <a:p>
            <a:pPr algn="ctr" marL="499804" indent="-249902" lvl="1">
              <a:lnSpc>
                <a:spcPts val="3240"/>
              </a:lnSpc>
              <a:buFont typeface="Arial"/>
              <a:buChar char="•"/>
            </a:pPr>
            <a:r>
              <a:rPr lang="en-US" sz="2314">
                <a:solidFill>
                  <a:srgbClr val="000000"/>
                </a:solidFill>
                <a:latin typeface="Open Sans"/>
                <a:ea typeface="Open Sans"/>
                <a:cs typeface="Open Sans"/>
                <a:sym typeface="Open Sans"/>
              </a:rPr>
              <a:t>Clear expectations help children feel secure and focused.</a:t>
            </a:r>
          </a:p>
          <a:p>
            <a:pPr algn="ctr">
              <a:lnSpc>
                <a:spcPts val="3240"/>
              </a:lnSpc>
            </a:pPr>
          </a:p>
          <a:p>
            <a:pPr algn="ctr">
              <a:lnSpc>
                <a:spcPts val="3240"/>
              </a:lnSpc>
            </a:pPr>
            <a:r>
              <a:rPr lang="en-US" sz="2314">
                <a:solidFill>
                  <a:srgbClr val="000000"/>
                </a:solidFill>
                <a:latin typeface="Open Sans"/>
                <a:ea typeface="Open Sans"/>
                <a:cs typeface="Open Sans"/>
                <a:sym typeface="Open Sans"/>
              </a:rPr>
              <a:t>Reinforcement:</a:t>
            </a:r>
          </a:p>
          <a:p>
            <a:pPr algn="ctr" marL="499804" indent="-249902" lvl="1">
              <a:lnSpc>
                <a:spcPts val="3240"/>
              </a:lnSpc>
              <a:buFont typeface="Arial"/>
              <a:buChar char="•"/>
            </a:pPr>
            <a:r>
              <a:rPr lang="en-US" sz="2314">
                <a:solidFill>
                  <a:srgbClr val="000000"/>
                </a:solidFill>
                <a:latin typeface="Open Sans"/>
                <a:ea typeface="Open Sans"/>
                <a:cs typeface="Open Sans"/>
                <a:sym typeface="Open Sans"/>
              </a:rPr>
              <a:t>Reward positive behaviors to encourage repetition.</a:t>
            </a:r>
          </a:p>
          <a:p>
            <a:pPr algn="ctr" marL="499804" indent="-249902" lvl="1">
              <a:lnSpc>
                <a:spcPts val="3240"/>
              </a:lnSpc>
              <a:buFont typeface="Arial"/>
              <a:buChar char="•"/>
            </a:pPr>
            <a:r>
              <a:rPr lang="en-US" sz="2314">
                <a:solidFill>
                  <a:srgbClr val="000000"/>
                </a:solidFill>
                <a:latin typeface="Open Sans"/>
                <a:ea typeface="Open Sans"/>
                <a:cs typeface="Open Sans"/>
                <a:sym typeface="Open Sans"/>
              </a:rPr>
              <a:t>Use praise, tokens, or activities for motivation.</a:t>
            </a:r>
          </a:p>
          <a:p>
            <a:pPr algn="ctr">
              <a:lnSpc>
                <a:spcPts val="3240"/>
              </a:lnSpc>
            </a:pPr>
          </a:p>
          <a:p>
            <a:pPr algn="ctr">
              <a:lnSpc>
                <a:spcPts val="3240"/>
              </a:lnSpc>
            </a:pPr>
            <a:r>
              <a:rPr lang="en-US" sz="2314">
                <a:solidFill>
                  <a:srgbClr val="000000"/>
                </a:solidFill>
                <a:latin typeface="Open Sans"/>
                <a:ea typeface="Open Sans"/>
                <a:cs typeface="Open Sans"/>
                <a:sym typeface="Open Sans"/>
              </a:rPr>
              <a:t>Modeling:</a:t>
            </a:r>
          </a:p>
          <a:p>
            <a:pPr algn="ctr" marL="499804" indent="-249902" lvl="1">
              <a:lnSpc>
                <a:spcPts val="3240"/>
              </a:lnSpc>
              <a:buFont typeface="Arial"/>
              <a:buChar char="•"/>
            </a:pPr>
            <a:r>
              <a:rPr lang="en-US" sz="2314">
                <a:solidFill>
                  <a:srgbClr val="000000"/>
                </a:solidFill>
                <a:latin typeface="Open Sans"/>
                <a:ea typeface="Open Sans"/>
                <a:cs typeface="Open Sans"/>
                <a:sym typeface="Open Sans"/>
              </a:rPr>
              <a:t>Demonstrate behaviors you want to see in your child.</a:t>
            </a:r>
          </a:p>
          <a:p>
            <a:pPr algn="ctr" marL="499804" indent="-249902" lvl="1">
              <a:lnSpc>
                <a:spcPts val="3240"/>
              </a:lnSpc>
              <a:buFont typeface="Arial"/>
              <a:buChar char="•"/>
            </a:pPr>
            <a:r>
              <a:rPr lang="en-US" sz="2314">
                <a:solidFill>
                  <a:srgbClr val="000000"/>
                </a:solidFill>
                <a:latin typeface="Open Sans"/>
                <a:ea typeface="Open Sans"/>
                <a:cs typeface="Open Sans"/>
                <a:sym typeface="Open Sans"/>
              </a:rPr>
              <a:t>Children learn by observing parental actions.</a:t>
            </a:r>
          </a:p>
          <a:p>
            <a:pPr algn="ctr">
              <a:lnSpc>
                <a:spcPts val="3240"/>
              </a:lnSpc>
            </a:pPr>
          </a:p>
          <a:p>
            <a:pPr algn="ctr">
              <a:lnSpc>
                <a:spcPts val="3240"/>
              </a:lnSpc>
            </a:pPr>
            <a:r>
              <a:rPr lang="en-US" sz="2314">
                <a:solidFill>
                  <a:srgbClr val="000000"/>
                </a:solidFill>
                <a:latin typeface="Open Sans"/>
                <a:ea typeface="Open Sans"/>
                <a:cs typeface="Open Sans"/>
                <a:sym typeface="Open Sans"/>
              </a:rPr>
              <a:t>Consistency:</a:t>
            </a:r>
          </a:p>
          <a:p>
            <a:pPr algn="ctr" marL="499804" indent="-249902" lvl="1">
              <a:lnSpc>
                <a:spcPts val="3240"/>
              </a:lnSpc>
              <a:buFont typeface="Arial"/>
              <a:buChar char="•"/>
            </a:pPr>
            <a:r>
              <a:rPr lang="en-US" sz="2314">
                <a:solidFill>
                  <a:srgbClr val="000000"/>
                </a:solidFill>
                <a:latin typeface="Open Sans"/>
                <a:ea typeface="Open Sans"/>
                <a:cs typeface="Open Sans"/>
                <a:sym typeface="Open Sans"/>
              </a:rPr>
              <a:t>Consistent responses create a stable environment.</a:t>
            </a:r>
          </a:p>
          <a:p>
            <a:pPr algn="ctr" marL="499804" indent="-249902" lvl="1">
              <a:lnSpc>
                <a:spcPts val="3240"/>
              </a:lnSpc>
              <a:buFont typeface="Arial"/>
              <a:buChar char="•"/>
            </a:pPr>
            <a:r>
              <a:rPr lang="en-US" sz="2314">
                <a:solidFill>
                  <a:srgbClr val="000000"/>
                </a:solidFill>
                <a:latin typeface="Open Sans"/>
                <a:ea typeface="Open Sans"/>
                <a:cs typeface="Open Sans"/>
                <a:sym typeface="Open Sans"/>
              </a:rPr>
              <a:t>Reinforce rules across all caregivers and settings.</a:t>
            </a:r>
          </a:p>
          <a:p>
            <a:pPr algn="ctr">
              <a:lnSpc>
                <a:spcPts val="3240"/>
              </a:lnSpc>
            </a:pPr>
          </a:p>
        </p:txBody>
      </p:sp>
      <p:sp>
        <p:nvSpPr>
          <p:cNvPr name="TextBox 5" id="5"/>
          <p:cNvSpPr txBox="true"/>
          <p:nvPr/>
        </p:nvSpPr>
        <p:spPr>
          <a:xfrm rot="-235009">
            <a:off x="1806728" y="807922"/>
            <a:ext cx="14466078" cy="1839730"/>
          </a:xfrm>
          <a:prstGeom prst="rect">
            <a:avLst/>
          </a:prstGeom>
        </p:spPr>
        <p:txBody>
          <a:bodyPr anchor="t" rtlCol="false" tIns="0" lIns="0" bIns="0" rIns="0">
            <a:spAutoFit/>
          </a:bodyPr>
          <a:lstStyle/>
          <a:p>
            <a:pPr algn="ctr">
              <a:lnSpc>
                <a:spcPts val="10422"/>
              </a:lnSpc>
            </a:pPr>
            <a:r>
              <a:rPr lang="en-US" b="true" sz="7444">
                <a:solidFill>
                  <a:srgbClr val="000000"/>
                </a:solidFill>
                <a:latin typeface="Cakerolli Bold"/>
                <a:ea typeface="Cakerolli Bold"/>
                <a:cs typeface="Cakerolli Bold"/>
                <a:sym typeface="Cakerolli Bold"/>
              </a:rPr>
              <a:t>PARENT-IMPLEMENTED STRATEGIES!</a:t>
            </a:r>
          </a:p>
        </p:txBody>
      </p:sp>
      <p:sp>
        <p:nvSpPr>
          <p:cNvPr name="Freeform 6" id="6"/>
          <p:cNvSpPr/>
          <p:nvPr/>
        </p:nvSpPr>
        <p:spPr>
          <a:xfrm flipH="false" flipV="true" rot="0">
            <a:off x="-4800933" y="-864758"/>
            <a:ext cx="9601867" cy="8229600"/>
          </a:xfrm>
          <a:custGeom>
            <a:avLst/>
            <a:gdLst/>
            <a:ahLst/>
            <a:cxnLst/>
            <a:rect r="r" b="b" t="t" l="l"/>
            <a:pathLst>
              <a:path h="8229600" w="9601867">
                <a:moveTo>
                  <a:pt x="0" y="8229600"/>
                </a:moveTo>
                <a:lnTo>
                  <a:pt x="9601866" y="8229600"/>
                </a:lnTo>
                <a:lnTo>
                  <a:pt x="9601866" y="0"/>
                </a:lnTo>
                <a:lnTo>
                  <a:pt x="0" y="0"/>
                </a:lnTo>
                <a:lnTo>
                  <a:pt x="0" y="8229600"/>
                </a:lnTo>
                <a:close/>
              </a:path>
            </a:pathLst>
          </a:custGeom>
          <a:blipFill>
            <a:blip r:embed="rId5"/>
            <a:stretch>
              <a:fillRect l="0" t="0" r="0" b="0"/>
            </a:stretch>
          </a:blipFill>
        </p:spPr>
      </p:sp>
      <p:sp>
        <p:nvSpPr>
          <p:cNvPr name="Freeform 7" id="7"/>
          <p:cNvSpPr/>
          <p:nvPr/>
        </p:nvSpPr>
        <p:spPr>
          <a:xfrm flipH="true" flipV="false" rot="0">
            <a:off x="9662307" y="5782380"/>
            <a:ext cx="9601867" cy="8229600"/>
          </a:xfrm>
          <a:custGeom>
            <a:avLst/>
            <a:gdLst/>
            <a:ahLst/>
            <a:cxnLst/>
            <a:rect r="r" b="b" t="t" l="l"/>
            <a:pathLst>
              <a:path h="8229600" w="9601867">
                <a:moveTo>
                  <a:pt x="9601867" y="0"/>
                </a:moveTo>
                <a:lnTo>
                  <a:pt x="0" y="0"/>
                </a:lnTo>
                <a:lnTo>
                  <a:pt x="0" y="8229600"/>
                </a:lnTo>
                <a:lnTo>
                  <a:pt x="9601867" y="8229600"/>
                </a:lnTo>
                <a:lnTo>
                  <a:pt x="9601867" y="0"/>
                </a:lnTo>
                <a:close/>
              </a:path>
            </a:pathLst>
          </a:custGeom>
          <a:blipFill>
            <a:blip r:embed="rId5"/>
            <a:stretch>
              <a:fillRect l="0" t="0" r="0" b="0"/>
            </a:stretch>
          </a:blipFill>
        </p:spPr>
      </p:sp>
    </p:spTree>
  </p:cSld>
  <p:clrMapOvr>
    <a:masterClrMapping/>
  </p:clrMapOvr>
</p:sld>
</file>

<file path=ppt/slides/slide2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38888" r="0" b="-38888"/>
            </a:stretch>
          </a:blipFill>
        </p:spPr>
      </p:sp>
      <p:sp>
        <p:nvSpPr>
          <p:cNvPr name="Freeform 3" id="3"/>
          <p:cNvSpPr/>
          <p:nvPr/>
        </p:nvSpPr>
        <p:spPr>
          <a:xfrm flipH="false" flipV="true" rot="0">
            <a:off x="0" y="803030"/>
            <a:ext cx="16318747" cy="12558635"/>
          </a:xfrm>
          <a:custGeom>
            <a:avLst/>
            <a:gdLst/>
            <a:ahLst/>
            <a:cxnLst/>
            <a:rect r="r" b="b" t="t" l="l"/>
            <a:pathLst>
              <a:path h="12558635" w="16318747">
                <a:moveTo>
                  <a:pt x="0" y="12558636"/>
                </a:moveTo>
                <a:lnTo>
                  <a:pt x="16318747" y="12558636"/>
                </a:lnTo>
                <a:lnTo>
                  <a:pt x="16318747" y="0"/>
                </a:lnTo>
                <a:lnTo>
                  <a:pt x="0" y="0"/>
                </a:lnTo>
                <a:lnTo>
                  <a:pt x="0" y="12558636"/>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4" id="4"/>
          <p:cNvSpPr txBox="true"/>
          <p:nvPr/>
        </p:nvSpPr>
        <p:spPr>
          <a:xfrm rot="0">
            <a:off x="4042610" y="3091955"/>
            <a:ext cx="10043113" cy="3257443"/>
          </a:xfrm>
          <a:prstGeom prst="rect">
            <a:avLst/>
          </a:prstGeom>
        </p:spPr>
        <p:txBody>
          <a:bodyPr anchor="t" rtlCol="false" tIns="0" lIns="0" bIns="0" rIns="0">
            <a:spAutoFit/>
          </a:bodyPr>
          <a:lstStyle/>
          <a:p>
            <a:pPr algn="ctr">
              <a:lnSpc>
                <a:spcPts val="3240"/>
              </a:lnSpc>
            </a:pPr>
            <a:r>
              <a:rPr lang="en-US" sz="2314">
                <a:solidFill>
                  <a:srgbClr val="000000"/>
                </a:solidFill>
                <a:latin typeface="Open Sans"/>
                <a:ea typeface="Open Sans"/>
                <a:cs typeface="Open Sans"/>
                <a:sym typeface="Open Sans"/>
              </a:rPr>
              <a:t>Parent Support:</a:t>
            </a:r>
          </a:p>
          <a:p>
            <a:pPr algn="ctr" marL="499804" indent="-249902" lvl="1">
              <a:lnSpc>
                <a:spcPts val="3240"/>
              </a:lnSpc>
              <a:buFont typeface="Arial"/>
              <a:buChar char="•"/>
            </a:pPr>
            <a:r>
              <a:rPr lang="en-US" sz="2314">
                <a:solidFill>
                  <a:srgbClr val="000000"/>
                </a:solidFill>
                <a:latin typeface="Open Sans"/>
                <a:ea typeface="Open Sans"/>
                <a:cs typeface="Open Sans"/>
                <a:sym typeface="Open Sans"/>
              </a:rPr>
              <a:t>Seek profes</a:t>
            </a:r>
            <a:r>
              <a:rPr lang="en-US" sz="2314">
                <a:solidFill>
                  <a:srgbClr val="000000"/>
                </a:solidFill>
                <a:latin typeface="Open Sans"/>
                <a:ea typeface="Open Sans"/>
                <a:cs typeface="Open Sans"/>
                <a:sym typeface="Open Sans"/>
              </a:rPr>
              <a:t>sional guidance and parent networks for advice.</a:t>
            </a:r>
          </a:p>
          <a:p>
            <a:pPr algn="ctr" marL="499804" indent="-249902" lvl="1">
              <a:lnSpc>
                <a:spcPts val="3240"/>
              </a:lnSpc>
              <a:buFont typeface="Arial"/>
              <a:buChar char="•"/>
            </a:pPr>
            <a:r>
              <a:rPr lang="en-US" sz="2314">
                <a:solidFill>
                  <a:srgbClr val="000000"/>
                </a:solidFill>
                <a:latin typeface="Open Sans"/>
                <a:ea typeface="Open Sans"/>
                <a:cs typeface="Open Sans"/>
                <a:sym typeface="Open Sans"/>
              </a:rPr>
              <a:t>Collaboration helps manage challenges and share ideas.</a:t>
            </a:r>
          </a:p>
          <a:p>
            <a:pPr algn="ctr">
              <a:lnSpc>
                <a:spcPts val="3240"/>
              </a:lnSpc>
            </a:pPr>
          </a:p>
          <a:p>
            <a:pPr algn="ctr">
              <a:lnSpc>
                <a:spcPts val="3240"/>
              </a:lnSpc>
            </a:pPr>
            <a:r>
              <a:rPr lang="en-US" sz="2314">
                <a:solidFill>
                  <a:srgbClr val="000000"/>
                </a:solidFill>
                <a:latin typeface="Open Sans"/>
                <a:ea typeface="Open Sans"/>
                <a:cs typeface="Open Sans"/>
                <a:sym typeface="Open Sans"/>
              </a:rPr>
              <a:t>S</a:t>
            </a:r>
            <a:r>
              <a:rPr lang="en-US" sz="2314">
                <a:solidFill>
                  <a:srgbClr val="000000"/>
                </a:solidFill>
                <a:latin typeface="Open Sans"/>
                <a:ea typeface="Open Sans"/>
                <a:cs typeface="Open Sans"/>
                <a:sym typeface="Open Sans"/>
              </a:rPr>
              <a:t>elf-Care:</a:t>
            </a:r>
          </a:p>
          <a:p>
            <a:pPr algn="ctr" marL="499804" indent="-249902" lvl="1">
              <a:lnSpc>
                <a:spcPts val="3240"/>
              </a:lnSpc>
              <a:buFont typeface="Arial"/>
              <a:buChar char="•"/>
            </a:pPr>
            <a:r>
              <a:rPr lang="en-US" sz="2314">
                <a:solidFill>
                  <a:srgbClr val="000000"/>
                </a:solidFill>
                <a:latin typeface="Open Sans"/>
                <a:ea typeface="Open Sans"/>
                <a:cs typeface="Open Sans"/>
                <a:sym typeface="Open Sans"/>
              </a:rPr>
              <a:t>P</a:t>
            </a:r>
            <a:r>
              <a:rPr lang="en-US" sz="2314">
                <a:solidFill>
                  <a:srgbClr val="000000"/>
                </a:solidFill>
                <a:latin typeface="Open Sans"/>
                <a:ea typeface="Open Sans"/>
                <a:cs typeface="Open Sans"/>
                <a:sym typeface="Open Sans"/>
              </a:rPr>
              <a:t>rioritize your well-being to be an effective caregiver.</a:t>
            </a:r>
          </a:p>
          <a:p>
            <a:pPr algn="ctr" marL="499804" indent="-249902" lvl="1">
              <a:lnSpc>
                <a:spcPts val="3240"/>
              </a:lnSpc>
              <a:buFont typeface="Arial"/>
              <a:buChar char="•"/>
            </a:pPr>
            <a:r>
              <a:rPr lang="en-US" sz="2314">
                <a:solidFill>
                  <a:srgbClr val="000000"/>
                </a:solidFill>
                <a:latin typeface="Open Sans"/>
                <a:ea typeface="Open Sans"/>
                <a:cs typeface="Open Sans"/>
                <a:sym typeface="Open Sans"/>
              </a:rPr>
              <a:t>R</a:t>
            </a:r>
            <a:r>
              <a:rPr lang="en-US" sz="2314">
                <a:solidFill>
                  <a:srgbClr val="000000"/>
                </a:solidFill>
                <a:latin typeface="Open Sans"/>
                <a:ea typeface="Open Sans"/>
                <a:cs typeface="Open Sans"/>
                <a:sym typeface="Open Sans"/>
              </a:rPr>
              <a:t>est, relaxation, and hobbies keep stress in check.</a:t>
            </a:r>
          </a:p>
          <a:p>
            <a:pPr algn="ctr">
              <a:lnSpc>
                <a:spcPts val="3240"/>
              </a:lnSpc>
            </a:pPr>
          </a:p>
        </p:txBody>
      </p:sp>
      <p:sp>
        <p:nvSpPr>
          <p:cNvPr name="TextBox 5" id="5"/>
          <p:cNvSpPr txBox="true"/>
          <p:nvPr/>
        </p:nvSpPr>
        <p:spPr>
          <a:xfrm rot="-235009">
            <a:off x="1806728" y="807922"/>
            <a:ext cx="14466078" cy="1839730"/>
          </a:xfrm>
          <a:prstGeom prst="rect">
            <a:avLst/>
          </a:prstGeom>
        </p:spPr>
        <p:txBody>
          <a:bodyPr anchor="t" rtlCol="false" tIns="0" lIns="0" bIns="0" rIns="0">
            <a:spAutoFit/>
          </a:bodyPr>
          <a:lstStyle/>
          <a:p>
            <a:pPr algn="ctr">
              <a:lnSpc>
                <a:spcPts val="10422"/>
              </a:lnSpc>
            </a:pPr>
            <a:r>
              <a:rPr lang="en-US" b="true" sz="7444">
                <a:solidFill>
                  <a:srgbClr val="000000"/>
                </a:solidFill>
                <a:latin typeface="Cakerolli Bold"/>
                <a:ea typeface="Cakerolli Bold"/>
                <a:cs typeface="Cakerolli Bold"/>
                <a:sym typeface="Cakerolli Bold"/>
              </a:rPr>
              <a:t>PARENT-IMPLEMENTED STRATEGIES!</a:t>
            </a:r>
          </a:p>
        </p:txBody>
      </p:sp>
      <p:sp>
        <p:nvSpPr>
          <p:cNvPr name="Freeform 6" id="6"/>
          <p:cNvSpPr/>
          <p:nvPr/>
        </p:nvSpPr>
        <p:spPr>
          <a:xfrm flipH="false" flipV="true" rot="0">
            <a:off x="-4800933" y="-864758"/>
            <a:ext cx="9601867" cy="8229600"/>
          </a:xfrm>
          <a:custGeom>
            <a:avLst/>
            <a:gdLst/>
            <a:ahLst/>
            <a:cxnLst/>
            <a:rect r="r" b="b" t="t" l="l"/>
            <a:pathLst>
              <a:path h="8229600" w="9601867">
                <a:moveTo>
                  <a:pt x="0" y="8229600"/>
                </a:moveTo>
                <a:lnTo>
                  <a:pt x="9601866" y="8229600"/>
                </a:lnTo>
                <a:lnTo>
                  <a:pt x="9601866" y="0"/>
                </a:lnTo>
                <a:lnTo>
                  <a:pt x="0" y="0"/>
                </a:lnTo>
                <a:lnTo>
                  <a:pt x="0" y="8229600"/>
                </a:lnTo>
                <a:close/>
              </a:path>
            </a:pathLst>
          </a:custGeom>
          <a:blipFill>
            <a:blip r:embed="rId5"/>
            <a:stretch>
              <a:fillRect l="0" t="0" r="0" b="0"/>
            </a:stretch>
          </a:blipFill>
        </p:spPr>
      </p:sp>
      <p:sp>
        <p:nvSpPr>
          <p:cNvPr name="Freeform 7" id="7"/>
          <p:cNvSpPr/>
          <p:nvPr/>
        </p:nvSpPr>
        <p:spPr>
          <a:xfrm flipH="true" flipV="false" rot="0">
            <a:off x="9662307" y="5782380"/>
            <a:ext cx="9601867" cy="8229600"/>
          </a:xfrm>
          <a:custGeom>
            <a:avLst/>
            <a:gdLst/>
            <a:ahLst/>
            <a:cxnLst/>
            <a:rect r="r" b="b" t="t" l="l"/>
            <a:pathLst>
              <a:path h="8229600" w="9601867">
                <a:moveTo>
                  <a:pt x="9601867" y="0"/>
                </a:moveTo>
                <a:lnTo>
                  <a:pt x="0" y="0"/>
                </a:lnTo>
                <a:lnTo>
                  <a:pt x="0" y="8229600"/>
                </a:lnTo>
                <a:lnTo>
                  <a:pt x="9601867" y="8229600"/>
                </a:lnTo>
                <a:lnTo>
                  <a:pt x="9601867" y="0"/>
                </a:lnTo>
                <a:close/>
              </a:path>
            </a:pathLst>
          </a:custGeom>
          <a:blipFill>
            <a:blip r:embed="rId5"/>
            <a:stretch>
              <a:fillRect l="0" t="0" r="0" b="0"/>
            </a:stretch>
          </a:blipFill>
        </p:spPr>
      </p:sp>
      <p:sp>
        <p:nvSpPr>
          <p:cNvPr name="Freeform 8" id="8"/>
          <p:cNvSpPr/>
          <p:nvPr/>
        </p:nvSpPr>
        <p:spPr>
          <a:xfrm flipH="false" flipV="false" rot="0">
            <a:off x="6915625" y="5989918"/>
            <a:ext cx="4297082" cy="4297082"/>
          </a:xfrm>
          <a:custGeom>
            <a:avLst/>
            <a:gdLst/>
            <a:ahLst/>
            <a:cxnLst/>
            <a:rect r="r" b="b" t="t" l="l"/>
            <a:pathLst>
              <a:path h="4297082" w="4297082">
                <a:moveTo>
                  <a:pt x="0" y="0"/>
                </a:moveTo>
                <a:lnTo>
                  <a:pt x="4297083" y="0"/>
                </a:lnTo>
                <a:lnTo>
                  <a:pt x="4297083" y="4297082"/>
                </a:lnTo>
                <a:lnTo>
                  <a:pt x="0" y="4297082"/>
                </a:lnTo>
                <a:lnTo>
                  <a:pt x="0" y="0"/>
                </a:lnTo>
                <a:close/>
              </a:path>
            </a:pathLst>
          </a:custGeom>
          <a:blipFill>
            <a:blip r:embed="rId6"/>
            <a:stretch>
              <a:fillRect l="0" t="0" r="0" b="0"/>
            </a:stretch>
          </a:blipFill>
        </p:spPr>
      </p:sp>
    </p:spTree>
  </p:cSld>
  <p:clrMapOvr>
    <a:masterClrMapping/>
  </p:clrMapOvr>
</p:sld>
</file>

<file path=ppt/slides/slide2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38888" r="0" b="-38888"/>
            </a:stretch>
          </a:blipFill>
        </p:spPr>
      </p:sp>
      <p:sp>
        <p:nvSpPr>
          <p:cNvPr name="Freeform 3" id="3"/>
          <p:cNvSpPr/>
          <p:nvPr/>
        </p:nvSpPr>
        <p:spPr>
          <a:xfrm flipH="false" flipV="true" rot="0">
            <a:off x="1265567" y="856252"/>
            <a:ext cx="13547320" cy="10425791"/>
          </a:xfrm>
          <a:custGeom>
            <a:avLst/>
            <a:gdLst/>
            <a:ahLst/>
            <a:cxnLst/>
            <a:rect r="r" b="b" t="t" l="l"/>
            <a:pathLst>
              <a:path h="10425791" w="13547320">
                <a:moveTo>
                  <a:pt x="0" y="10425792"/>
                </a:moveTo>
                <a:lnTo>
                  <a:pt x="13547319" y="10425792"/>
                </a:lnTo>
                <a:lnTo>
                  <a:pt x="13547319" y="0"/>
                </a:lnTo>
                <a:lnTo>
                  <a:pt x="0" y="0"/>
                </a:lnTo>
                <a:lnTo>
                  <a:pt x="0" y="10425792"/>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3399189" y="-577260"/>
            <a:ext cx="11064051" cy="5232374"/>
          </a:xfrm>
          <a:custGeom>
            <a:avLst/>
            <a:gdLst/>
            <a:ahLst/>
            <a:cxnLst/>
            <a:rect r="r" b="b" t="t" l="l"/>
            <a:pathLst>
              <a:path h="5232374" w="11064051">
                <a:moveTo>
                  <a:pt x="0" y="0"/>
                </a:moveTo>
                <a:lnTo>
                  <a:pt x="11064051" y="0"/>
                </a:lnTo>
                <a:lnTo>
                  <a:pt x="11064051" y="5232374"/>
                </a:lnTo>
                <a:lnTo>
                  <a:pt x="0" y="523237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5" id="5"/>
          <p:cNvSpPr txBox="true"/>
          <p:nvPr/>
        </p:nvSpPr>
        <p:spPr>
          <a:xfrm rot="0">
            <a:off x="3576103" y="5095875"/>
            <a:ext cx="10043113" cy="2036700"/>
          </a:xfrm>
          <a:prstGeom prst="rect">
            <a:avLst/>
          </a:prstGeom>
        </p:spPr>
        <p:txBody>
          <a:bodyPr anchor="t" rtlCol="false" tIns="0" lIns="0" bIns="0" rIns="0">
            <a:spAutoFit/>
          </a:bodyPr>
          <a:lstStyle/>
          <a:p>
            <a:pPr algn="ctr">
              <a:lnSpc>
                <a:spcPts val="3240"/>
              </a:lnSpc>
            </a:pPr>
            <a:r>
              <a:rPr lang="en-US" sz="2314">
                <a:solidFill>
                  <a:srgbClr val="000000"/>
                </a:solidFill>
                <a:latin typeface="Open Sans"/>
                <a:ea typeface="Open Sans"/>
                <a:cs typeface="Open Sans"/>
                <a:sym typeface="Open Sans"/>
              </a:rPr>
              <a:t>Some inexpensive Assistive Technolgy for students with Autism include:</a:t>
            </a:r>
          </a:p>
          <a:p>
            <a:pPr algn="ctr" marL="499804" indent="-249902" lvl="1">
              <a:lnSpc>
                <a:spcPts val="3240"/>
              </a:lnSpc>
              <a:buFont typeface="Arial"/>
              <a:buChar char="•"/>
            </a:pPr>
            <a:r>
              <a:rPr lang="en-US" sz="2314">
                <a:solidFill>
                  <a:srgbClr val="000000"/>
                </a:solidFill>
                <a:latin typeface="Open Sans"/>
                <a:ea typeface="Open Sans"/>
                <a:cs typeface="Open Sans"/>
                <a:sym typeface="Open Sans"/>
              </a:rPr>
              <a:t>Visual Aids (clocks,timers,calendars, visual schedules)</a:t>
            </a:r>
          </a:p>
          <a:p>
            <a:pPr algn="ctr" marL="499804" indent="-249902" lvl="1">
              <a:lnSpc>
                <a:spcPts val="3240"/>
              </a:lnSpc>
              <a:buFont typeface="Arial"/>
              <a:buChar char="•"/>
            </a:pPr>
            <a:r>
              <a:rPr lang="en-US" sz="2314">
                <a:solidFill>
                  <a:srgbClr val="000000"/>
                </a:solidFill>
                <a:latin typeface="Open Sans"/>
                <a:ea typeface="Open Sans"/>
                <a:cs typeface="Open Sans"/>
                <a:sym typeface="Open Sans"/>
              </a:rPr>
              <a:t>Noise cancelling headphones</a:t>
            </a:r>
          </a:p>
          <a:p>
            <a:pPr algn="ctr" marL="499804" indent="-249902" lvl="1">
              <a:lnSpc>
                <a:spcPts val="3240"/>
              </a:lnSpc>
              <a:buFont typeface="Arial"/>
              <a:buChar char="•"/>
            </a:pPr>
            <a:r>
              <a:rPr lang="en-US" sz="2314">
                <a:solidFill>
                  <a:srgbClr val="000000"/>
                </a:solidFill>
                <a:latin typeface="Open Sans"/>
                <a:ea typeface="Open Sans"/>
                <a:cs typeface="Open Sans"/>
                <a:sym typeface="Open Sans"/>
              </a:rPr>
              <a:t>PECS Board</a:t>
            </a:r>
          </a:p>
          <a:p>
            <a:pPr algn="ctr" marL="499804" indent="-249902" lvl="1">
              <a:lnSpc>
                <a:spcPts val="3240"/>
              </a:lnSpc>
              <a:buFont typeface="Arial"/>
              <a:buChar char="•"/>
            </a:pPr>
          </a:p>
        </p:txBody>
      </p:sp>
      <p:sp>
        <p:nvSpPr>
          <p:cNvPr name="TextBox 6" id="6"/>
          <p:cNvSpPr txBox="true"/>
          <p:nvPr/>
        </p:nvSpPr>
        <p:spPr>
          <a:xfrm rot="-235009">
            <a:off x="3909624" y="458427"/>
            <a:ext cx="9327273" cy="3154180"/>
          </a:xfrm>
          <a:prstGeom prst="rect">
            <a:avLst/>
          </a:prstGeom>
        </p:spPr>
        <p:txBody>
          <a:bodyPr anchor="t" rtlCol="false" tIns="0" lIns="0" bIns="0" rIns="0">
            <a:spAutoFit/>
          </a:bodyPr>
          <a:lstStyle/>
          <a:p>
            <a:pPr algn="ctr">
              <a:lnSpc>
                <a:spcPts val="10422"/>
              </a:lnSpc>
            </a:pPr>
            <a:r>
              <a:rPr lang="en-US" b="true" sz="7444">
                <a:solidFill>
                  <a:srgbClr val="000000"/>
                </a:solidFill>
                <a:latin typeface="Cakerolli Bold"/>
                <a:ea typeface="Cakerolli Bold"/>
                <a:cs typeface="Cakerolli Bold"/>
                <a:sym typeface="Cakerolli Bold"/>
              </a:rPr>
              <a:t>ASSISTIVE TECHNOLOGY</a:t>
            </a:r>
          </a:p>
        </p:txBody>
      </p:sp>
      <p:sp>
        <p:nvSpPr>
          <p:cNvPr name="Freeform 7" id="7"/>
          <p:cNvSpPr/>
          <p:nvPr/>
        </p:nvSpPr>
        <p:spPr>
          <a:xfrm flipH="false" flipV="true" rot="0">
            <a:off x="-4800933" y="-864758"/>
            <a:ext cx="9601867" cy="8229600"/>
          </a:xfrm>
          <a:custGeom>
            <a:avLst/>
            <a:gdLst/>
            <a:ahLst/>
            <a:cxnLst/>
            <a:rect r="r" b="b" t="t" l="l"/>
            <a:pathLst>
              <a:path h="8229600" w="9601867">
                <a:moveTo>
                  <a:pt x="0" y="8229600"/>
                </a:moveTo>
                <a:lnTo>
                  <a:pt x="9601866" y="8229600"/>
                </a:lnTo>
                <a:lnTo>
                  <a:pt x="9601866" y="0"/>
                </a:lnTo>
                <a:lnTo>
                  <a:pt x="0" y="0"/>
                </a:lnTo>
                <a:lnTo>
                  <a:pt x="0" y="8229600"/>
                </a:lnTo>
                <a:close/>
              </a:path>
            </a:pathLst>
          </a:custGeom>
          <a:blipFill>
            <a:blip r:embed="rId7"/>
            <a:stretch>
              <a:fillRect l="0" t="0" r="0" b="0"/>
            </a:stretch>
          </a:blipFill>
        </p:spPr>
      </p:sp>
      <p:sp>
        <p:nvSpPr>
          <p:cNvPr name="Freeform 8" id="8"/>
          <p:cNvSpPr/>
          <p:nvPr/>
        </p:nvSpPr>
        <p:spPr>
          <a:xfrm flipH="true" flipV="false" rot="0">
            <a:off x="9662307" y="5782380"/>
            <a:ext cx="9601867" cy="8229600"/>
          </a:xfrm>
          <a:custGeom>
            <a:avLst/>
            <a:gdLst/>
            <a:ahLst/>
            <a:cxnLst/>
            <a:rect r="r" b="b" t="t" l="l"/>
            <a:pathLst>
              <a:path h="8229600" w="9601867">
                <a:moveTo>
                  <a:pt x="9601867" y="0"/>
                </a:moveTo>
                <a:lnTo>
                  <a:pt x="0" y="0"/>
                </a:lnTo>
                <a:lnTo>
                  <a:pt x="0" y="8229600"/>
                </a:lnTo>
                <a:lnTo>
                  <a:pt x="9601867" y="8229600"/>
                </a:lnTo>
                <a:lnTo>
                  <a:pt x="9601867" y="0"/>
                </a:lnTo>
                <a:close/>
              </a:path>
            </a:pathLst>
          </a:custGeom>
          <a:blipFill>
            <a:blip r:embed="rId7"/>
            <a:stretch>
              <a:fillRect l="0" t="0" r="0" b="0"/>
            </a:stretch>
          </a:blipFill>
        </p:spPr>
      </p:sp>
      <p:sp>
        <p:nvSpPr>
          <p:cNvPr name="Freeform 9" id="9"/>
          <p:cNvSpPr/>
          <p:nvPr/>
        </p:nvSpPr>
        <p:spPr>
          <a:xfrm flipH="false" flipV="false" rot="-1227999">
            <a:off x="1321250" y="6388439"/>
            <a:ext cx="4155878" cy="3818435"/>
          </a:xfrm>
          <a:custGeom>
            <a:avLst/>
            <a:gdLst/>
            <a:ahLst/>
            <a:cxnLst/>
            <a:rect r="r" b="b" t="t" l="l"/>
            <a:pathLst>
              <a:path h="3818435" w="4155878">
                <a:moveTo>
                  <a:pt x="0" y="0"/>
                </a:moveTo>
                <a:lnTo>
                  <a:pt x="4155878" y="0"/>
                </a:lnTo>
                <a:lnTo>
                  <a:pt x="4155878" y="3818435"/>
                </a:lnTo>
                <a:lnTo>
                  <a:pt x="0" y="3818435"/>
                </a:lnTo>
                <a:lnTo>
                  <a:pt x="0" y="0"/>
                </a:lnTo>
                <a:close/>
              </a:path>
            </a:pathLst>
          </a:custGeom>
          <a:blipFill>
            <a:blip r:embed="rId8"/>
            <a:stretch>
              <a:fillRect l="0" t="0" r="0" b="0"/>
            </a:stretch>
          </a:blipFill>
        </p:spPr>
      </p:sp>
      <p:sp>
        <p:nvSpPr>
          <p:cNvPr name="Freeform 10" id="10"/>
          <p:cNvSpPr/>
          <p:nvPr/>
        </p:nvSpPr>
        <p:spPr>
          <a:xfrm flipH="false" flipV="false" rot="1885632">
            <a:off x="14062934" y="2511372"/>
            <a:ext cx="3892001" cy="3892001"/>
          </a:xfrm>
          <a:custGeom>
            <a:avLst/>
            <a:gdLst/>
            <a:ahLst/>
            <a:cxnLst/>
            <a:rect r="r" b="b" t="t" l="l"/>
            <a:pathLst>
              <a:path h="3892001" w="3892001">
                <a:moveTo>
                  <a:pt x="0" y="0"/>
                </a:moveTo>
                <a:lnTo>
                  <a:pt x="3892001" y="0"/>
                </a:lnTo>
                <a:lnTo>
                  <a:pt x="3892001" y="3892001"/>
                </a:lnTo>
                <a:lnTo>
                  <a:pt x="0" y="3892001"/>
                </a:lnTo>
                <a:lnTo>
                  <a:pt x="0" y="0"/>
                </a:lnTo>
                <a:close/>
              </a:path>
            </a:pathLst>
          </a:custGeom>
          <a:blipFill>
            <a:blip r:embed="rId9"/>
            <a:stretch>
              <a:fillRect l="0" t="0" r="0" b="0"/>
            </a:stretch>
          </a:blipFill>
        </p:spPr>
      </p:sp>
      <p:sp>
        <p:nvSpPr>
          <p:cNvPr name="Freeform 11" id="11"/>
          <p:cNvSpPr/>
          <p:nvPr/>
        </p:nvSpPr>
        <p:spPr>
          <a:xfrm flipH="false" flipV="false" rot="1123610">
            <a:off x="10687713" y="6693658"/>
            <a:ext cx="3842012" cy="5129284"/>
          </a:xfrm>
          <a:custGeom>
            <a:avLst/>
            <a:gdLst/>
            <a:ahLst/>
            <a:cxnLst/>
            <a:rect r="r" b="b" t="t" l="l"/>
            <a:pathLst>
              <a:path h="5129284" w="3842012">
                <a:moveTo>
                  <a:pt x="0" y="0"/>
                </a:moveTo>
                <a:lnTo>
                  <a:pt x="3842012" y="0"/>
                </a:lnTo>
                <a:lnTo>
                  <a:pt x="3842012" y="5129284"/>
                </a:lnTo>
                <a:lnTo>
                  <a:pt x="0" y="5129284"/>
                </a:lnTo>
                <a:lnTo>
                  <a:pt x="0" y="0"/>
                </a:lnTo>
                <a:close/>
              </a:path>
            </a:pathLst>
          </a:custGeom>
          <a:blipFill>
            <a:blip r:embed="rId10"/>
            <a:stretch>
              <a:fillRect l="0" t="0" r="0" b="0"/>
            </a:stretch>
          </a:blipFill>
        </p:spPr>
      </p:sp>
    </p:spTree>
  </p:cSld>
  <p:clrMapOvr>
    <a:masterClrMapping/>
  </p:clrMapOvr>
</p:sld>
</file>

<file path=ppt/slides/slide2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38888" r="0" b="-38888"/>
            </a:stretch>
          </a:blipFill>
        </p:spPr>
      </p:sp>
      <p:sp>
        <p:nvSpPr>
          <p:cNvPr name="Freeform 3" id="3"/>
          <p:cNvSpPr/>
          <p:nvPr/>
        </p:nvSpPr>
        <p:spPr>
          <a:xfrm flipH="false" flipV="false" rot="0">
            <a:off x="4382503" y="-283957"/>
            <a:ext cx="11064051" cy="5232374"/>
          </a:xfrm>
          <a:custGeom>
            <a:avLst/>
            <a:gdLst/>
            <a:ahLst/>
            <a:cxnLst/>
            <a:rect r="r" b="b" t="t" l="l"/>
            <a:pathLst>
              <a:path h="5232374" w="11064051">
                <a:moveTo>
                  <a:pt x="0" y="0"/>
                </a:moveTo>
                <a:lnTo>
                  <a:pt x="11064051" y="0"/>
                </a:lnTo>
                <a:lnTo>
                  <a:pt x="11064051" y="5232374"/>
                </a:lnTo>
                <a:lnTo>
                  <a:pt x="0" y="523237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3844981" y="3707549"/>
            <a:ext cx="11216875" cy="2047080"/>
          </a:xfrm>
          <a:custGeom>
            <a:avLst/>
            <a:gdLst/>
            <a:ahLst/>
            <a:cxnLst/>
            <a:rect r="r" b="b" t="t" l="l"/>
            <a:pathLst>
              <a:path h="2047080" w="11216875">
                <a:moveTo>
                  <a:pt x="0" y="0"/>
                </a:moveTo>
                <a:lnTo>
                  <a:pt x="11216875" y="0"/>
                </a:lnTo>
                <a:lnTo>
                  <a:pt x="11216875" y="2047080"/>
                </a:lnTo>
                <a:lnTo>
                  <a:pt x="0" y="204708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0">
            <a:off x="3186755" y="5521043"/>
            <a:ext cx="11216875" cy="2047080"/>
          </a:xfrm>
          <a:custGeom>
            <a:avLst/>
            <a:gdLst/>
            <a:ahLst/>
            <a:cxnLst/>
            <a:rect r="r" b="b" t="t" l="l"/>
            <a:pathLst>
              <a:path h="2047080" w="11216875">
                <a:moveTo>
                  <a:pt x="0" y="0"/>
                </a:moveTo>
                <a:lnTo>
                  <a:pt x="11216875" y="0"/>
                </a:lnTo>
                <a:lnTo>
                  <a:pt x="11216875" y="2047080"/>
                </a:lnTo>
                <a:lnTo>
                  <a:pt x="0" y="204708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6" id="6"/>
          <p:cNvSpPr/>
          <p:nvPr/>
        </p:nvSpPr>
        <p:spPr>
          <a:xfrm flipH="false" flipV="false" rot="0">
            <a:off x="2535273" y="7211220"/>
            <a:ext cx="11216875" cy="2047080"/>
          </a:xfrm>
          <a:custGeom>
            <a:avLst/>
            <a:gdLst/>
            <a:ahLst/>
            <a:cxnLst/>
            <a:rect r="r" b="b" t="t" l="l"/>
            <a:pathLst>
              <a:path h="2047080" w="11216875">
                <a:moveTo>
                  <a:pt x="0" y="0"/>
                </a:moveTo>
                <a:lnTo>
                  <a:pt x="11216875" y="0"/>
                </a:lnTo>
                <a:lnTo>
                  <a:pt x="11216875" y="2047080"/>
                </a:lnTo>
                <a:lnTo>
                  <a:pt x="0" y="204708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7" id="7"/>
          <p:cNvSpPr txBox="true"/>
          <p:nvPr/>
        </p:nvSpPr>
        <p:spPr>
          <a:xfrm rot="-235009">
            <a:off x="5013181" y="508490"/>
            <a:ext cx="9327273" cy="2168667"/>
          </a:xfrm>
          <a:prstGeom prst="rect">
            <a:avLst/>
          </a:prstGeom>
        </p:spPr>
        <p:txBody>
          <a:bodyPr anchor="t" rtlCol="false" tIns="0" lIns="0" bIns="0" rIns="0">
            <a:spAutoFit/>
          </a:bodyPr>
          <a:lstStyle/>
          <a:p>
            <a:pPr algn="ctr">
              <a:lnSpc>
                <a:spcPts val="12242"/>
              </a:lnSpc>
            </a:pPr>
            <a:r>
              <a:rPr lang="en-US" b="true" sz="8744">
                <a:solidFill>
                  <a:srgbClr val="000000"/>
                </a:solidFill>
                <a:latin typeface="Cakerolli Bold"/>
                <a:ea typeface="Cakerolli Bold"/>
                <a:cs typeface="Cakerolli Bold"/>
                <a:sym typeface="Cakerolli Bold"/>
              </a:rPr>
              <a:t>CONCLUSION </a:t>
            </a:r>
          </a:p>
        </p:txBody>
      </p:sp>
      <p:sp>
        <p:nvSpPr>
          <p:cNvPr name="TextBox 8" id="8"/>
          <p:cNvSpPr txBox="true"/>
          <p:nvPr/>
        </p:nvSpPr>
        <p:spPr>
          <a:xfrm rot="-116478">
            <a:off x="4574812" y="4428243"/>
            <a:ext cx="10043113" cy="397402"/>
          </a:xfrm>
          <a:prstGeom prst="rect">
            <a:avLst/>
          </a:prstGeom>
        </p:spPr>
        <p:txBody>
          <a:bodyPr anchor="t" rtlCol="false" tIns="0" lIns="0" bIns="0" rIns="0">
            <a:spAutoFit/>
          </a:bodyPr>
          <a:lstStyle/>
          <a:p>
            <a:pPr algn="ctr">
              <a:lnSpc>
                <a:spcPts val="3240"/>
              </a:lnSpc>
            </a:pPr>
            <a:r>
              <a:rPr lang="en-US" sz="2314">
                <a:solidFill>
                  <a:srgbClr val="000000"/>
                </a:solidFill>
                <a:latin typeface="Open Sans"/>
                <a:ea typeface="Open Sans"/>
                <a:cs typeface="Open Sans"/>
                <a:sym typeface="Open Sans"/>
              </a:rPr>
              <a:t>Organizations</a:t>
            </a:r>
          </a:p>
        </p:txBody>
      </p:sp>
      <p:sp>
        <p:nvSpPr>
          <p:cNvPr name="TextBox 9" id="9"/>
          <p:cNvSpPr txBox="true"/>
          <p:nvPr/>
        </p:nvSpPr>
        <p:spPr>
          <a:xfrm rot="-116478">
            <a:off x="3847216" y="6235480"/>
            <a:ext cx="10043113" cy="397402"/>
          </a:xfrm>
          <a:prstGeom prst="rect">
            <a:avLst/>
          </a:prstGeom>
        </p:spPr>
        <p:txBody>
          <a:bodyPr anchor="t" rtlCol="false" tIns="0" lIns="0" bIns="0" rIns="0">
            <a:spAutoFit/>
          </a:bodyPr>
          <a:lstStyle/>
          <a:p>
            <a:pPr algn="ctr">
              <a:lnSpc>
                <a:spcPts val="3240"/>
              </a:lnSpc>
            </a:pPr>
            <a:r>
              <a:rPr lang="en-US" sz="2314">
                <a:solidFill>
                  <a:srgbClr val="000000"/>
                </a:solidFill>
                <a:latin typeface="Open Sans"/>
                <a:ea typeface="Open Sans"/>
                <a:cs typeface="Open Sans"/>
                <a:sym typeface="Open Sans"/>
              </a:rPr>
              <a:t>Q and A.</a:t>
            </a:r>
          </a:p>
        </p:txBody>
      </p:sp>
      <p:sp>
        <p:nvSpPr>
          <p:cNvPr name="TextBox 10" id="10"/>
          <p:cNvSpPr txBox="true"/>
          <p:nvPr/>
        </p:nvSpPr>
        <p:spPr>
          <a:xfrm rot="-116478">
            <a:off x="3208040" y="7985568"/>
            <a:ext cx="10043113" cy="397402"/>
          </a:xfrm>
          <a:prstGeom prst="rect">
            <a:avLst/>
          </a:prstGeom>
        </p:spPr>
        <p:txBody>
          <a:bodyPr anchor="t" rtlCol="false" tIns="0" lIns="0" bIns="0" rIns="0">
            <a:spAutoFit/>
          </a:bodyPr>
          <a:lstStyle/>
          <a:p>
            <a:pPr algn="ctr">
              <a:lnSpc>
                <a:spcPts val="3240"/>
              </a:lnSpc>
            </a:pPr>
            <a:r>
              <a:rPr lang="en-US" sz="2314">
                <a:solidFill>
                  <a:srgbClr val="000000"/>
                </a:solidFill>
                <a:latin typeface="Open Sans"/>
                <a:ea typeface="Open Sans"/>
                <a:cs typeface="Open Sans"/>
                <a:sym typeface="Open Sans"/>
              </a:rPr>
              <a:t>Resources!!!!</a:t>
            </a:r>
          </a:p>
        </p:txBody>
      </p:sp>
      <p:sp>
        <p:nvSpPr>
          <p:cNvPr name="Freeform 11" id="11"/>
          <p:cNvSpPr/>
          <p:nvPr/>
        </p:nvSpPr>
        <p:spPr>
          <a:xfrm flipH="false" flipV="false" rot="0">
            <a:off x="-828082" y="2341928"/>
            <a:ext cx="2982355" cy="7542309"/>
          </a:xfrm>
          <a:custGeom>
            <a:avLst/>
            <a:gdLst/>
            <a:ahLst/>
            <a:cxnLst/>
            <a:rect r="r" b="b" t="t" l="l"/>
            <a:pathLst>
              <a:path h="7542309" w="2982355">
                <a:moveTo>
                  <a:pt x="0" y="0"/>
                </a:moveTo>
                <a:lnTo>
                  <a:pt x="2982355" y="0"/>
                </a:lnTo>
                <a:lnTo>
                  <a:pt x="2982355" y="7542309"/>
                </a:lnTo>
                <a:lnTo>
                  <a:pt x="0" y="7542309"/>
                </a:lnTo>
                <a:lnTo>
                  <a:pt x="0" y="0"/>
                </a:lnTo>
                <a:close/>
              </a:path>
            </a:pathLst>
          </a:custGeom>
          <a:blipFill>
            <a:blip r:embed="rId7"/>
            <a:stretch>
              <a:fillRect l="0" t="0" r="0" b="0"/>
            </a:stretch>
          </a:blipFill>
        </p:spPr>
      </p:sp>
      <p:sp>
        <p:nvSpPr>
          <p:cNvPr name="Freeform 12" id="12"/>
          <p:cNvSpPr/>
          <p:nvPr/>
        </p:nvSpPr>
        <p:spPr>
          <a:xfrm flipH="false" flipV="false" rot="0">
            <a:off x="1699397" y="6544583"/>
            <a:ext cx="909751" cy="2300739"/>
          </a:xfrm>
          <a:custGeom>
            <a:avLst/>
            <a:gdLst/>
            <a:ahLst/>
            <a:cxnLst/>
            <a:rect r="r" b="b" t="t" l="l"/>
            <a:pathLst>
              <a:path h="2300739" w="909751">
                <a:moveTo>
                  <a:pt x="0" y="0"/>
                </a:moveTo>
                <a:lnTo>
                  <a:pt x="909751" y="0"/>
                </a:lnTo>
                <a:lnTo>
                  <a:pt x="909751" y="2300739"/>
                </a:lnTo>
                <a:lnTo>
                  <a:pt x="0" y="2300739"/>
                </a:lnTo>
                <a:lnTo>
                  <a:pt x="0" y="0"/>
                </a:lnTo>
                <a:close/>
              </a:path>
            </a:pathLst>
          </a:custGeom>
          <a:blipFill>
            <a:blip r:embed="rId7"/>
            <a:stretch>
              <a:fillRect l="0" t="0" r="0" b="0"/>
            </a:stretch>
          </a:blipFill>
        </p:spPr>
      </p:sp>
      <p:sp>
        <p:nvSpPr>
          <p:cNvPr name="Freeform 13" id="13"/>
          <p:cNvSpPr/>
          <p:nvPr/>
        </p:nvSpPr>
        <p:spPr>
          <a:xfrm flipH="false" flipV="false" rot="0">
            <a:off x="-521476" y="7090099"/>
            <a:ext cx="4366457" cy="3742417"/>
          </a:xfrm>
          <a:custGeom>
            <a:avLst/>
            <a:gdLst/>
            <a:ahLst/>
            <a:cxnLst/>
            <a:rect r="r" b="b" t="t" l="l"/>
            <a:pathLst>
              <a:path h="3742417" w="4366457">
                <a:moveTo>
                  <a:pt x="0" y="0"/>
                </a:moveTo>
                <a:lnTo>
                  <a:pt x="4366457" y="0"/>
                </a:lnTo>
                <a:lnTo>
                  <a:pt x="4366457" y="3742417"/>
                </a:lnTo>
                <a:lnTo>
                  <a:pt x="0" y="3742417"/>
                </a:lnTo>
                <a:lnTo>
                  <a:pt x="0" y="0"/>
                </a:lnTo>
                <a:close/>
              </a:path>
            </a:pathLst>
          </a:custGeom>
          <a:blipFill>
            <a:blip r:embed="rId8"/>
            <a:stretch>
              <a:fillRect l="0" t="0" r="0" b="0"/>
            </a:stretch>
          </a:blipFill>
        </p:spPr>
      </p:sp>
      <p:sp>
        <p:nvSpPr>
          <p:cNvPr name="Freeform 14" id="14"/>
          <p:cNvSpPr/>
          <p:nvPr/>
        </p:nvSpPr>
        <p:spPr>
          <a:xfrm flipH="true" flipV="true" rot="0">
            <a:off x="15446554" y="-581103"/>
            <a:ext cx="4366457" cy="3742417"/>
          </a:xfrm>
          <a:custGeom>
            <a:avLst/>
            <a:gdLst/>
            <a:ahLst/>
            <a:cxnLst/>
            <a:rect r="r" b="b" t="t" l="l"/>
            <a:pathLst>
              <a:path h="3742417" w="4366457">
                <a:moveTo>
                  <a:pt x="4366456" y="3742418"/>
                </a:moveTo>
                <a:lnTo>
                  <a:pt x="0" y="3742418"/>
                </a:lnTo>
                <a:lnTo>
                  <a:pt x="0" y="0"/>
                </a:lnTo>
                <a:lnTo>
                  <a:pt x="4366456" y="0"/>
                </a:lnTo>
                <a:lnTo>
                  <a:pt x="4366456" y="3742418"/>
                </a:lnTo>
                <a:close/>
              </a:path>
            </a:pathLst>
          </a:custGeom>
          <a:blipFill>
            <a:blip r:embed="rId8"/>
            <a:stretch>
              <a:fillRect l="0" t="0" r="0" b="0"/>
            </a:stretch>
          </a:blipFill>
        </p:spPr>
      </p:sp>
    </p:spTree>
  </p:cSld>
  <p:clrMapOvr>
    <a:masterClrMapping/>
  </p:clrMapOvr>
</p:sld>
</file>

<file path=ppt/slides/slide2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38888" r="0" b="-38888"/>
            </a:stretch>
          </a:blipFill>
        </p:spPr>
      </p:sp>
      <p:sp>
        <p:nvSpPr>
          <p:cNvPr name="Freeform 3" id="3"/>
          <p:cNvSpPr/>
          <p:nvPr/>
        </p:nvSpPr>
        <p:spPr>
          <a:xfrm flipH="false" flipV="true" rot="0">
            <a:off x="0" y="803030"/>
            <a:ext cx="16318747" cy="12558635"/>
          </a:xfrm>
          <a:custGeom>
            <a:avLst/>
            <a:gdLst/>
            <a:ahLst/>
            <a:cxnLst/>
            <a:rect r="r" b="b" t="t" l="l"/>
            <a:pathLst>
              <a:path h="12558635" w="16318747">
                <a:moveTo>
                  <a:pt x="0" y="12558636"/>
                </a:moveTo>
                <a:lnTo>
                  <a:pt x="16318747" y="12558636"/>
                </a:lnTo>
                <a:lnTo>
                  <a:pt x="16318747" y="0"/>
                </a:lnTo>
                <a:lnTo>
                  <a:pt x="0" y="0"/>
                </a:lnTo>
                <a:lnTo>
                  <a:pt x="0" y="12558636"/>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true" rot="0">
            <a:off x="-4800933" y="-864758"/>
            <a:ext cx="9601867" cy="8229600"/>
          </a:xfrm>
          <a:custGeom>
            <a:avLst/>
            <a:gdLst/>
            <a:ahLst/>
            <a:cxnLst/>
            <a:rect r="r" b="b" t="t" l="l"/>
            <a:pathLst>
              <a:path h="8229600" w="9601867">
                <a:moveTo>
                  <a:pt x="0" y="8229600"/>
                </a:moveTo>
                <a:lnTo>
                  <a:pt x="9601866" y="8229600"/>
                </a:lnTo>
                <a:lnTo>
                  <a:pt x="9601866" y="0"/>
                </a:lnTo>
                <a:lnTo>
                  <a:pt x="0" y="0"/>
                </a:lnTo>
                <a:lnTo>
                  <a:pt x="0" y="8229600"/>
                </a:lnTo>
                <a:close/>
              </a:path>
            </a:pathLst>
          </a:custGeom>
          <a:blipFill>
            <a:blip r:embed="rId5"/>
            <a:stretch>
              <a:fillRect l="0" t="0" r="0" b="0"/>
            </a:stretch>
          </a:blipFill>
        </p:spPr>
      </p:sp>
      <p:sp>
        <p:nvSpPr>
          <p:cNvPr name="Freeform 5" id="5"/>
          <p:cNvSpPr/>
          <p:nvPr/>
        </p:nvSpPr>
        <p:spPr>
          <a:xfrm flipH="true" flipV="false" rot="0">
            <a:off x="10078548" y="5574259"/>
            <a:ext cx="9601867" cy="8229600"/>
          </a:xfrm>
          <a:custGeom>
            <a:avLst/>
            <a:gdLst/>
            <a:ahLst/>
            <a:cxnLst/>
            <a:rect r="r" b="b" t="t" l="l"/>
            <a:pathLst>
              <a:path h="8229600" w="9601867">
                <a:moveTo>
                  <a:pt x="9601867" y="0"/>
                </a:moveTo>
                <a:lnTo>
                  <a:pt x="0" y="0"/>
                </a:lnTo>
                <a:lnTo>
                  <a:pt x="0" y="8229600"/>
                </a:lnTo>
                <a:lnTo>
                  <a:pt x="9601867" y="8229600"/>
                </a:lnTo>
                <a:lnTo>
                  <a:pt x="9601867" y="0"/>
                </a:lnTo>
                <a:close/>
              </a:path>
            </a:pathLst>
          </a:custGeom>
          <a:blipFill>
            <a:blip r:embed="rId5"/>
            <a:stretch>
              <a:fillRect l="0" t="0" r="0" b="0"/>
            </a:stretch>
          </a:blipFill>
        </p:spPr>
      </p:sp>
      <p:sp>
        <p:nvSpPr>
          <p:cNvPr name="TextBox 6" id="6"/>
          <p:cNvSpPr txBox="true"/>
          <p:nvPr/>
        </p:nvSpPr>
        <p:spPr>
          <a:xfrm rot="0">
            <a:off x="8964894" y="857250"/>
            <a:ext cx="6185595" cy="1566544"/>
          </a:xfrm>
          <a:prstGeom prst="rect">
            <a:avLst/>
          </a:prstGeom>
        </p:spPr>
        <p:txBody>
          <a:bodyPr anchor="t" rtlCol="false" tIns="0" lIns="0" bIns="0" rIns="0">
            <a:spAutoFit/>
          </a:bodyPr>
          <a:lstStyle/>
          <a:p>
            <a:pPr algn="ctr">
              <a:lnSpc>
                <a:spcPts val="12880"/>
              </a:lnSpc>
            </a:pPr>
            <a:r>
              <a:rPr lang="en-US" sz="9200" b="true">
                <a:solidFill>
                  <a:srgbClr val="000000"/>
                </a:solidFill>
                <a:latin typeface="Canva Sans Bold"/>
                <a:ea typeface="Canva Sans Bold"/>
                <a:cs typeface="Canva Sans Bold"/>
                <a:sym typeface="Canva Sans Bold"/>
              </a:rPr>
              <a:t>Resources </a:t>
            </a:r>
          </a:p>
        </p:txBody>
      </p:sp>
      <p:sp>
        <p:nvSpPr>
          <p:cNvPr name="TextBox 7" id="7"/>
          <p:cNvSpPr txBox="true"/>
          <p:nvPr/>
        </p:nvSpPr>
        <p:spPr>
          <a:xfrm rot="0">
            <a:off x="3479424" y="2346961"/>
            <a:ext cx="11329152" cy="7940039"/>
          </a:xfrm>
          <a:prstGeom prst="rect">
            <a:avLst/>
          </a:prstGeom>
        </p:spPr>
        <p:txBody>
          <a:bodyPr anchor="t" rtlCol="false" tIns="0" lIns="0" bIns="0" rIns="0">
            <a:spAutoFit/>
          </a:bodyPr>
          <a:lstStyle/>
          <a:p>
            <a:pPr algn="ctr">
              <a:lnSpc>
                <a:spcPts val="3360"/>
              </a:lnSpc>
            </a:pPr>
            <a:r>
              <a:rPr lang="en-US" sz="2400">
                <a:solidFill>
                  <a:srgbClr val="000000"/>
                </a:solidFill>
                <a:latin typeface="Canva Sans"/>
                <a:ea typeface="Canva Sans"/>
                <a:cs typeface="Canva Sans"/>
                <a:sym typeface="Canva Sans"/>
              </a:rPr>
              <a:t>http://www.texanacenter.com/</a:t>
            </a:r>
          </a:p>
          <a:p>
            <a:pPr algn="ctr">
              <a:lnSpc>
                <a:spcPts val="3360"/>
              </a:lnSpc>
            </a:pPr>
          </a:p>
          <a:p>
            <a:pPr algn="ctr">
              <a:lnSpc>
                <a:spcPts val="3360"/>
              </a:lnSpc>
            </a:pPr>
            <a:r>
              <a:rPr lang="en-US" sz="2400">
                <a:solidFill>
                  <a:srgbClr val="000000"/>
                </a:solidFill>
                <a:latin typeface="Canva Sans"/>
                <a:ea typeface="Canva Sans"/>
                <a:cs typeface="Canva Sans"/>
                <a:sym typeface="Canva Sans"/>
              </a:rPr>
              <a:t>http://pediatrics.aappublications.org/content/120/5/1162.full </a:t>
            </a:r>
          </a:p>
          <a:p>
            <a:pPr algn="ctr">
              <a:lnSpc>
                <a:spcPts val="3360"/>
              </a:lnSpc>
            </a:pPr>
          </a:p>
          <a:p>
            <a:pPr algn="ctr">
              <a:lnSpc>
                <a:spcPts val="3360"/>
              </a:lnSpc>
            </a:pPr>
            <a:r>
              <a:rPr lang="en-US" sz="2400">
                <a:solidFill>
                  <a:srgbClr val="000000"/>
                </a:solidFill>
                <a:latin typeface="Canva Sans"/>
                <a:ea typeface="Canva Sans"/>
                <a:cs typeface="Canva Sans"/>
                <a:sym typeface="Canva Sans"/>
              </a:rPr>
              <a:t>• Autism Society: www.autism-society.org • Easter Seals Program: http://www.easterseals.com/search-results.html? q=autism&amp;search_submit.x=0&amp;search_submit.y=0 </a:t>
            </a:r>
          </a:p>
          <a:p>
            <a:pPr algn="ctr">
              <a:lnSpc>
                <a:spcPts val="3360"/>
              </a:lnSpc>
            </a:pPr>
          </a:p>
          <a:p>
            <a:pPr algn="ctr">
              <a:lnSpc>
                <a:spcPts val="3360"/>
              </a:lnSpc>
            </a:pPr>
            <a:r>
              <a:rPr lang="en-US" sz="2400">
                <a:solidFill>
                  <a:srgbClr val="000000"/>
                </a:solidFill>
                <a:latin typeface="Canva Sans"/>
                <a:ea typeface="Canva Sans"/>
                <a:cs typeface="Canva Sans"/>
                <a:sym typeface="Canva Sans"/>
              </a:rPr>
              <a:t>• US Department of Health and Human Services: www.hhs.gov/autism </a:t>
            </a:r>
          </a:p>
          <a:p>
            <a:pPr algn="ctr">
              <a:lnSpc>
                <a:spcPts val="3360"/>
              </a:lnSpc>
            </a:pPr>
          </a:p>
          <a:p>
            <a:pPr algn="ctr">
              <a:lnSpc>
                <a:spcPts val="3360"/>
              </a:lnSpc>
            </a:pPr>
            <a:r>
              <a:rPr lang="en-US" sz="2400">
                <a:solidFill>
                  <a:srgbClr val="000000"/>
                </a:solidFill>
                <a:latin typeface="Canva Sans"/>
                <a:ea typeface="Canva Sans"/>
                <a:cs typeface="Canva Sans"/>
                <a:sym typeface="Canva Sans"/>
              </a:rPr>
              <a:t>• Organizations for Autism Research www.researchautism.org</a:t>
            </a:r>
          </a:p>
          <a:p>
            <a:pPr algn="ctr">
              <a:lnSpc>
                <a:spcPts val="3360"/>
              </a:lnSpc>
            </a:pPr>
          </a:p>
          <a:p>
            <a:pPr algn="ctr">
              <a:lnSpc>
                <a:spcPts val="3360"/>
              </a:lnSpc>
            </a:pPr>
            <a:r>
              <a:rPr lang="en-US" sz="2400">
                <a:solidFill>
                  <a:srgbClr val="000000"/>
                </a:solidFill>
                <a:latin typeface="Canva Sans"/>
                <a:ea typeface="Canva Sans"/>
                <a:cs typeface="Canva Sans"/>
                <a:sym typeface="Canva Sans"/>
              </a:rPr>
              <a:t> • Treatment and Education of Autistic and Communication related handicapped Children: http://www.teacch.com</a:t>
            </a:r>
          </a:p>
          <a:p>
            <a:pPr algn="ctr">
              <a:lnSpc>
                <a:spcPts val="3360"/>
              </a:lnSpc>
            </a:pPr>
          </a:p>
          <a:p>
            <a:pPr algn="ctr">
              <a:lnSpc>
                <a:spcPts val="3360"/>
              </a:lnSpc>
            </a:pPr>
            <a:r>
              <a:rPr lang="en-US" sz="2400">
                <a:solidFill>
                  <a:srgbClr val="000000"/>
                </a:solidFill>
                <a:latin typeface="Canva Sans"/>
                <a:ea typeface="Canva Sans"/>
                <a:cs typeface="Canva Sans"/>
                <a:sym typeface="Canva Sans"/>
              </a:rPr>
              <a:t> • The Autism Internet Modules provide comprehensive, up-to-date information on autism that is applicable to educators, other professionals, and families who support individuals with autism. http://autisminternetmodules.org</a:t>
            </a:r>
          </a:p>
        </p:txBody>
      </p:sp>
    </p:spTree>
  </p:cSld>
  <p:clrMapOvr>
    <a:masterClrMapping/>
  </p:clrMapOvr>
</p:sld>
</file>

<file path=ppt/slides/slide2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38888" r="0" b="-38888"/>
            </a:stretch>
          </a:blipFill>
        </p:spPr>
      </p:sp>
      <p:sp>
        <p:nvSpPr>
          <p:cNvPr name="Freeform 3" id="3"/>
          <p:cNvSpPr/>
          <p:nvPr/>
        </p:nvSpPr>
        <p:spPr>
          <a:xfrm flipH="false" flipV="true" rot="0">
            <a:off x="0" y="803030"/>
            <a:ext cx="16318747" cy="12558635"/>
          </a:xfrm>
          <a:custGeom>
            <a:avLst/>
            <a:gdLst/>
            <a:ahLst/>
            <a:cxnLst/>
            <a:rect r="r" b="b" t="t" l="l"/>
            <a:pathLst>
              <a:path h="12558635" w="16318747">
                <a:moveTo>
                  <a:pt x="0" y="12558636"/>
                </a:moveTo>
                <a:lnTo>
                  <a:pt x="16318747" y="12558636"/>
                </a:lnTo>
                <a:lnTo>
                  <a:pt x="16318747" y="0"/>
                </a:lnTo>
                <a:lnTo>
                  <a:pt x="0" y="0"/>
                </a:lnTo>
                <a:lnTo>
                  <a:pt x="0" y="12558636"/>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true" rot="0">
            <a:off x="-3580905" y="-864758"/>
            <a:ext cx="9601867" cy="8229600"/>
          </a:xfrm>
          <a:custGeom>
            <a:avLst/>
            <a:gdLst/>
            <a:ahLst/>
            <a:cxnLst/>
            <a:rect r="r" b="b" t="t" l="l"/>
            <a:pathLst>
              <a:path h="8229600" w="9601867">
                <a:moveTo>
                  <a:pt x="0" y="8229600"/>
                </a:moveTo>
                <a:lnTo>
                  <a:pt x="9601866" y="8229600"/>
                </a:lnTo>
                <a:lnTo>
                  <a:pt x="9601866" y="0"/>
                </a:lnTo>
                <a:lnTo>
                  <a:pt x="0" y="0"/>
                </a:lnTo>
                <a:lnTo>
                  <a:pt x="0" y="8229600"/>
                </a:lnTo>
                <a:close/>
              </a:path>
            </a:pathLst>
          </a:custGeom>
          <a:blipFill>
            <a:blip r:embed="rId5"/>
            <a:stretch>
              <a:fillRect l="0" t="0" r="0" b="0"/>
            </a:stretch>
          </a:blipFill>
        </p:spPr>
      </p:sp>
      <p:sp>
        <p:nvSpPr>
          <p:cNvPr name="Freeform 5" id="5"/>
          <p:cNvSpPr/>
          <p:nvPr/>
        </p:nvSpPr>
        <p:spPr>
          <a:xfrm flipH="true" flipV="false" rot="0">
            <a:off x="9662307" y="5782380"/>
            <a:ext cx="9601867" cy="8229600"/>
          </a:xfrm>
          <a:custGeom>
            <a:avLst/>
            <a:gdLst/>
            <a:ahLst/>
            <a:cxnLst/>
            <a:rect r="r" b="b" t="t" l="l"/>
            <a:pathLst>
              <a:path h="8229600" w="9601867">
                <a:moveTo>
                  <a:pt x="9601867" y="0"/>
                </a:moveTo>
                <a:lnTo>
                  <a:pt x="0" y="0"/>
                </a:lnTo>
                <a:lnTo>
                  <a:pt x="0" y="8229600"/>
                </a:lnTo>
                <a:lnTo>
                  <a:pt x="9601867" y="8229600"/>
                </a:lnTo>
                <a:lnTo>
                  <a:pt x="9601867" y="0"/>
                </a:lnTo>
                <a:close/>
              </a:path>
            </a:pathLst>
          </a:custGeom>
          <a:blipFill>
            <a:blip r:embed="rId5"/>
            <a:stretch>
              <a:fillRect l="0" t="0" r="0" b="0"/>
            </a:stretch>
          </a:blipFill>
        </p:spPr>
      </p:sp>
      <p:sp>
        <p:nvSpPr>
          <p:cNvPr name="TextBox 6" id="6"/>
          <p:cNvSpPr txBox="true"/>
          <p:nvPr/>
        </p:nvSpPr>
        <p:spPr>
          <a:xfrm rot="0">
            <a:off x="5933688" y="1683497"/>
            <a:ext cx="5909965" cy="1566544"/>
          </a:xfrm>
          <a:prstGeom prst="rect">
            <a:avLst/>
          </a:prstGeom>
        </p:spPr>
        <p:txBody>
          <a:bodyPr anchor="t" rtlCol="false" tIns="0" lIns="0" bIns="0" rIns="0">
            <a:spAutoFit/>
          </a:bodyPr>
          <a:lstStyle/>
          <a:p>
            <a:pPr algn="ctr">
              <a:lnSpc>
                <a:spcPts val="12880"/>
              </a:lnSpc>
            </a:pPr>
            <a:r>
              <a:rPr lang="en-US" sz="9200" b="true">
                <a:solidFill>
                  <a:srgbClr val="000000"/>
                </a:solidFill>
                <a:latin typeface="Canva Sans Bold"/>
                <a:ea typeface="Canva Sans Bold"/>
                <a:cs typeface="Canva Sans Bold"/>
                <a:sym typeface="Canva Sans Bold"/>
              </a:rPr>
              <a:t>Resources</a:t>
            </a:r>
          </a:p>
        </p:txBody>
      </p:sp>
      <p:sp>
        <p:nvSpPr>
          <p:cNvPr name="TextBox 7" id="7"/>
          <p:cNvSpPr txBox="true"/>
          <p:nvPr/>
        </p:nvSpPr>
        <p:spPr>
          <a:xfrm rot="0">
            <a:off x="3233768" y="3211942"/>
            <a:ext cx="11955180" cy="6431915"/>
          </a:xfrm>
          <a:prstGeom prst="rect">
            <a:avLst/>
          </a:prstGeom>
        </p:spPr>
        <p:txBody>
          <a:bodyPr anchor="t" rtlCol="false" tIns="0" lIns="0" bIns="0" rIns="0">
            <a:spAutoFit/>
          </a:bodyPr>
          <a:lstStyle/>
          <a:p>
            <a:pPr algn="ctr">
              <a:lnSpc>
                <a:spcPts val="3360"/>
              </a:lnSpc>
            </a:pPr>
            <a:r>
              <a:rPr lang="en-US" sz="2400">
                <a:solidFill>
                  <a:srgbClr val="000000"/>
                </a:solidFill>
                <a:latin typeface="Canva Sans"/>
                <a:ea typeface="Canva Sans"/>
                <a:cs typeface="Canva Sans"/>
                <a:sym typeface="Canva Sans"/>
              </a:rPr>
              <a:t>Autism Speaks provides links to 40 useful toolkits: https://www.autismspeaks.org/family-services/tool-kits</a:t>
            </a:r>
          </a:p>
          <a:p>
            <a:pPr algn="ctr">
              <a:lnSpc>
                <a:spcPts val="3360"/>
              </a:lnSpc>
            </a:pPr>
          </a:p>
          <a:p>
            <a:pPr algn="ctr">
              <a:lnSpc>
                <a:spcPts val="3360"/>
              </a:lnSpc>
            </a:pPr>
            <a:r>
              <a:rPr lang="en-US" sz="2400">
                <a:solidFill>
                  <a:srgbClr val="000000"/>
                </a:solidFill>
                <a:latin typeface="Canva Sans"/>
                <a:ea typeface="Canva Sans"/>
                <a:cs typeface="Canva Sans"/>
                <a:sym typeface="Canva Sans"/>
              </a:rPr>
              <a:t>• Autism Speaks: Family Services School Community Tool Kit:</a:t>
            </a:r>
          </a:p>
          <a:p>
            <a:pPr algn="ctr">
              <a:lnSpc>
                <a:spcPts val="3360"/>
              </a:lnSpc>
            </a:pPr>
            <a:r>
              <a:rPr lang="en-US" sz="2400">
                <a:solidFill>
                  <a:srgbClr val="000000"/>
                </a:solidFill>
                <a:latin typeface="Canva Sans"/>
                <a:ea typeface="Canva Sans"/>
                <a:cs typeface="Canva Sans"/>
                <a:sym typeface="Canva Sans"/>
              </a:rPr>
              <a:t>•http://www.autismspeaks.org/sites/default/files/school_community_tool_kit.pdf</a:t>
            </a:r>
          </a:p>
          <a:p>
            <a:pPr algn="ctr">
              <a:lnSpc>
                <a:spcPts val="3360"/>
              </a:lnSpc>
            </a:pPr>
          </a:p>
          <a:p>
            <a:pPr algn="ctr">
              <a:lnSpc>
                <a:spcPts val="3360"/>
              </a:lnSpc>
            </a:pPr>
            <a:r>
              <a:rPr lang="en-US" sz="2400">
                <a:solidFill>
                  <a:srgbClr val="000000"/>
                </a:solidFill>
                <a:latin typeface="Canva Sans"/>
                <a:ea typeface="Canva Sans"/>
                <a:cs typeface="Canva Sans"/>
                <a:sym typeface="Canva Sans"/>
              </a:rPr>
              <a:t>• Autism Speaks: The First 100 Day Kit</a:t>
            </a:r>
          </a:p>
          <a:p>
            <a:pPr algn="ctr">
              <a:lnSpc>
                <a:spcPts val="3360"/>
              </a:lnSpc>
            </a:pPr>
            <a:r>
              <a:rPr lang="en-US" sz="2400">
                <a:solidFill>
                  <a:srgbClr val="000000"/>
                </a:solidFill>
                <a:latin typeface="Canva Sans"/>
                <a:ea typeface="Canva Sans"/>
                <a:cs typeface="Canva Sans"/>
                <a:sym typeface="Canva Sans"/>
              </a:rPr>
              <a:t>http://www.autismspeaks.org/docs/family_services_docs/100_day_kit.pdf</a:t>
            </a:r>
          </a:p>
          <a:p>
            <a:pPr algn="ctr">
              <a:lnSpc>
                <a:spcPts val="3360"/>
              </a:lnSpc>
            </a:pPr>
          </a:p>
          <a:p>
            <a:pPr algn="ctr">
              <a:lnSpc>
                <a:spcPts val="3360"/>
              </a:lnSpc>
            </a:pPr>
            <a:r>
              <a:rPr lang="en-US" sz="2400">
                <a:solidFill>
                  <a:srgbClr val="000000"/>
                </a:solidFill>
                <a:latin typeface="Canva Sans"/>
                <a:ea typeface="Canva Sans"/>
                <a:cs typeface="Canva Sans"/>
                <a:sym typeface="Canva Sans"/>
              </a:rPr>
              <a:t>• American Academy of Pediatrics: Management of Children with Autism Spectrum Disorders:</a:t>
            </a:r>
          </a:p>
          <a:p>
            <a:pPr algn="ctr">
              <a:lnSpc>
                <a:spcPts val="3360"/>
              </a:lnSpc>
            </a:pPr>
            <a:r>
              <a:rPr lang="en-US" sz="2400">
                <a:solidFill>
                  <a:srgbClr val="000000"/>
                </a:solidFill>
                <a:latin typeface="Canva Sans"/>
                <a:ea typeface="Canva Sans"/>
                <a:cs typeface="Canva Sans"/>
                <a:sym typeface="Canva Sans"/>
              </a:rPr>
              <a:t>http://pediatrics.aappublications.org/content/120/5/1162.full</a:t>
            </a:r>
          </a:p>
          <a:p>
            <a:pPr algn="ctr">
              <a:lnSpc>
                <a:spcPts val="3360"/>
              </a:lnSpc>
            </a:pPr>
          </a:p>
          <a:p>
            <a:pPr algn="ctr">
              <a:lnSpc>
                <a:spcPts val="3360"/>
              </a:lnSpc>
            </a:pPr>
            <a:r>
              <a:rPr lang="en-US" sz="2400">
                <a:solidFill>
                  <a:srgbClr val="000000"/>
                </a:solidFill>
                <a:latin typeface="Canva Sans"/>
                <a:ea typeface="Canva Sans"/>
                <a:cs typeface="Canva Sans"/>
                <a:sym typeface="Canva Sans"/>
              </a:rPr>
              <a:t>• Autism Society: www.autism-society.org</a:t>
            </a:r>
          </a:p>
          <a:p>
            <a:pPr algn="ctr">
              <a:lnSpc>
                <a:spcPts val="4759"/>
              </a:lnSpc>
            </a:pP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38888" r="0" b="-38888"/>
            </a:stretch>
          </a:blipFill>
        </p:spPr>
      </p:sp>
      <p:sp>
        <p:nvSpPr>
          <p:cNvPr name="Freeform 3" id="3"/>
          <p:cNvSpPr/>
          <p:nvPr/>
        </p:nvSpPr>
        <p:spPr>
          <a:xfrm flipH="false" flipV="false" rot="0">
            <a:off x="14003610" y="6172200"/>
            <a:ext cx="4284390" cy="4114800"/>
          </a:xfrm>
          <a:custGeom>
            <a:avLst/>
            <a:gdLst/>
            <a:ahLst/>
            <a:cxnLst/>
            <a:rect r="r" b="b" t="t" l="l"/>
            <a:pathLst>
              <a:path h="4114800" w="4284390">
                <a:moveTo>
                  <a:pt x="0" y="0"/>
                </a:moveTo>
                <a:lnTo>
                  <a:pt x="4284390" y="0"/>
                </a:lnTo>
                <a:lnTo>
                  <a:pt x="4284390"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9719219" y="6172200"/>
            <a:ext cx="4284390" cy="4114800"/>
          </a:xfrm>
          <a:custGeom>
            <a:avLst/>
            <a:gdLst/>
            <a:ahLst/>
            <a:cxnLst/>
            <a:rect r="r" b="b" t="t" l="l"/>
            <a:pathLst>
              <a:path h="4114800" w="4284390">
                <a:moveTo>
                  <a:pt x="0" y="0"/>
                </a:moveTo>
                <a:lnTo>
                  <a:pt x="4284391" y="0"/>
                </a:lnTo>
                <a:lnTo>
                  <a:pt x="4284391"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5" id="5"/>
          <p:cNvSpPr/>
          <p:nvPr/>
        </p:nvSpPr>
        <p:spPr>
          <a:xfrm flipH="false" flipV="false" rot="0">
            <a:off x="5434829" y="6172200"/>
            <a:ext cx="4284390" cy="4114800"/>
          </a:xfrm>
          <a:custGeom>
            <a:avLst/>
            <a:gdLst/>
            <a:ahLst/>
            <a:cxnLst/>
            <a:rect r="r" b="b" t="t" l="l"/>
            <a:pathLst>
              <a:path h="4114800" w="4284390">
                <a:moveTo>
                  <a:pt x="0" y="0"/>
                </a:moveTo>
                <a:lnTo>
                  <a:pt x="4284390" y="0"/>
                </a:lnTo>
                <a:lnTo>
                  <a:pt x="4284390"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6" id="6"/>
          <p:cNvSpPr/>
          <p:nvPr/>
        </p:nvSpPr>
        <p:spPr>
          <a:xfrm flipH="false" flipV="false" rot="0">
            <a:off x="1150438" y="6172200"/>
            <a:ext cx="4284390" cy="4114800"/>
          </a:xfrm>
          <a:custGeom>
            <a:avLst/>
            <a:gdLst/>
            <a:ahLst/>
            <a:cxnLst/>
            <a:rect r="r" b="b" t="t" l="l"/>
            <a:pathLst>
              <a:path h="4114800" w="4284390">
                <a:moveTo>
                  <a:pt x="0" y="0"/>
                </a:moveTo>
                <a:lnTo>
                  <a:pt x="4284391" y="0"/>
                </a:lnTo>
                <a:lnTo>
                  <a:pt x="4284391"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7" id="7"/>
          <p:cNvSpPr/>
          <p:nvPr/>
        </p:nvSpPr>
        <p:spPr>
          <a:xfrm flipH="false" flipV="false" rot="0">
            <a:off x="-3133952" y="6172200"/>
            <a:ext cx="4284390" cy="4114800"/>
          </a:xfrm>
          <a:custGeom>
            <a:avLst/>
            <a:gdLst/>
            <a:ahLst/>
            <a:cxnLst/>
            <a:rect r="r" b="b" t="t" l="l"/>
            <a:pathLst>
              <a:path h="4114800" w="4284390">
                <a:moveTo>
                  <a:pt x="0" y="0"/>
                </a:moveTo>
                <a:lnTo>
                  <a:pt x="4284390" y="0"/>
                </a:lnTo>
                <a:lnTo>
                  <a:pt x="4284390"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8" id="8"/>
          <p:cNvSpPr/>
          <p:nvPr/>
        </p:nvSpPr>
        <p:spPr>
          <a:xfrm flipH="false" flipV="false" rot="766815">
            <a:off x="2982953" y="-85689"/>
            <a:ext cx="12322094" cy="10458377"/>
          </a:xfrm>
          <a:custGeom>
            <a:avLst/>
            <a:gdLst/>
            <a:ahLst/>
            <a:cxnLst/>
            <a:rect r="r" b="b" t="t" l="l"/>
            <a:pathLst>
              <a:path h="10458377" w="12322094">
                <a:moveTo>
                  <a:pt x="0" y="0"/>
                </a:moveTo>
                <a:lnTo>
                  <a:pt x="12322094" y="0"/>
                </a:lnTo>
                <a:lnTo>
                  <a:pt x="12322094" y="10458378"/>
                </a:lnTo>
                <a:lnTo>
                  <a:pt x="0" y="1045837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9" id="9"/>
          <p:cNvSpPr/>
          <p:nvPr/>
        </p:nvSpPr>
        <p:spPr>
          <a:xfrm flipH="false" flipV="false" rot="0">
            <a:off x="5081754" y="-663867"/>
            <a:ext cx="11064051" cy="5232374"/>
          </a:xfrm>
          <a:custGeom>
            <a:avLst/>
            <a:gdLst/>
            <a:ahLst/>
            <a:cxnLst/>
            <a:rect r="r" b="b" t="t" l="l"/>
            <a:pathLst>
              <a:path h="5232374" w="11064051">
                <a:moveTo>
                  <a:pt x="0" y="0"/>
                </a:moveTo>
                <a:lnTo>
                  <a:pt x="11064051" y="0"/>
                </a:lnTo>
                <a:lnTo>
                  <a:pt x="11064051" y="5232374"/>
                </a:lnTo>
                <a:lnTo>
                  <a:pt x="0" y="5232374"/>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0" id="10"/>
          <p:cNvSpPr txBox="true"/>
          <p:nvPr/>
        </p:nvSpPr>
        <p:spPr>
          <a:xfrm rot="-235009">
            <a:off x="5433548" y="382230"/>
            <a:ext cx="9327273" cy="1252988"/>
          </a:xfrm>
          <a:prstGeom prst="rect">
            <a:avLst/>
          </a:prstGeom>
        </p:spPr>
        <p:txBody>
          <a:bodyPr anchor="t" rtlCol="false" tIns="0" lIns="0" bIns="0" rIns="0">
            <a:spAutoFit/>
          </a:bodyPr>
          <a:lstStyle/>
          <a:p>
            <a:pPr algn="ctr">
              <a:lnSpc>
                <a:spcPts val="7062"/>
              </a:lnSpc>
            </a:pPr>
            <a:r>
              <a:rPr lang="en-US" b="true" sz="5044">
                <a:solidFill>
                  <a:srgbClr val="000000"/>
                </a:solidFill>
                <a:latin typeface="Cakerolli Bold"/>
                <a:ea typeface="Cakerolli Bold"/>
                <a:cs typeface="Cakerolli Bold"/>
                <a:sym typeface="Cakerolli Bold"/>
              </a:rPr>
              <a:t>IMPORTANCE OF INTERVENTIONS</a:t>
            </a:r>
          </a:p>
        </p:txBody>
      </p:sp>
      <p:sp>
        <p:nvSpPr>
          <p:cNvPr name="TextBox 11" id="11"/>
          <p:cNvSpPr txBox="true"/>
          <p:nvPr/>
        </p:nvSpPr>
        <p:spPr>
          <a:xfrm rot="0">
            <a:off x="3960496" y="3908749"/>
            <a:ext cx="10043113" cy="1214556"/>
          </a:xfrm>
          <a:prstGeom prst="rect">
            <a:avLst/>
          </a:prstGeom>
        </p:spPr>
        <p:txBody>
          <a:bodyPr anchor="t" rtlCol="false" tIns="0" lIns="0" bIns="0" rIns="0">
            <a:spAutoFit/>
          </a:bodyPr>
          <a:lstStyle/>
          <a:p>
            <a:pPr algn="ctr">
              <a:lnSpc>
                <a:spcPts val="3240"/>
              </a:lnSpc>
            </a:pPr>
            <a:r>
              <a:rPr lang="en-US" sz="2314">
                <a:solidFill>
                  <a:srgbClr val="000000"/>
                </a:solidFill>
                <a:latin typeface="Open Sans"/>
                <a:ea typeface="Open Sans"/>
                <a:cs typeface="Open Sans"/>
                <a:sym typeface="Open Sans"/>
              </a:rPr>
              <a:t>Autism interventions are crucial because they address key developmental areas such as communication, social skills, behavior, and adaptive functioning.</a:t>
            </a:r>
          </a:p>
        </p:txBody>
      </p:sp>
    </p:spTree>
  </p:cSld>
  <p:clrMapOvr>
    <a:masterClrMapping/>
  </p:clrMapOvr>
</p:sld>
</file>

<file path=ppt/slides/slide3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38888" r="0" b="-38888"/>
            </a:stretch>
          </a:blipFill>
        </p:spPr>
      </p:sp>
      <p:sp>
        <p:nvSpPr>
          <p:cNvPr name="Freeform 3" id="3"/>
          <p:cNvSpPr/>
          <p:nvPr/>
        </p:nvSpPr>
        <p:spPr>
          <a:xfrm flipH="false" flipV="true" rot="0">
            <a:off x="0" y="803030"/>
            <a:ext cx="16318747" cy="12558635"/>
          </a:xfrm>
          <a:custGeom>
            <a:avLst/>
            <a:gdLst/>
            <a:ahLst/>
            <a:cxnLst/>
            <a:rect r="r" b="b" t="t" l="l"/>
            <a:pathLst>
              <a:path h="12558635" w="16318747">
                <a:moveTo>
                  <a:pt x="0" y="12558636"/>
                </a:moveTo>
                <a:lnTo>
                  <a:pt x="16318747" y="12558636"/>
                </a:lnTo>
                <a:lnTo>
                  <a:pt x="16318747" y="0"/>
                </a:lnTo>
                <a:lnTo>
                  <a:pt x="0" y="0"/>
                </a:lnTo>
                <a:lnTo>
                  <a:pt x="0" y="12558636"/>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true" rot="0">
            <a:off x="-4800933" y="-864758"/>
            <a:ext cx="9601867" cy="8229600"/>
          </a:xfrm>
          <a:custGeom>
            <a:avLst/>
            <a:gdLst/>
            <a:ahLst/>
            <a:cxnLst/>
            <a:rect r="r" b="b" t="t" l="l"/>
            <a:pathLst>
              <a:path h="8229600" w="9601867">
                <a:moveTo>
                  <a:pt x="0" y="8229600"/>
                </a:moveTo>
                <a:lnTo>
                  <a:pt x="9601866" y="8229600"/>
                </a:lnTo>
                <a:lnTo>
                  <a:pt x="9601866" y="0"/>
                </a:lnTo>
                <a:lnTo>
                  <a:pt x="0" y="0"/>
                </a:lnTo>
                <a:lnTo>
                  <a:pt x="0" y="8229600"/>
                </a:lnTo>
                <a:close/>
              </a:path>
            </a:pathLst>
          </a:custGeom>
          <a:blipFill>
            <a:blip r:embed="rId5"/>
            <a:stretch>
              <a:fillRect l="0" t="0" r="0" b="0"/>
            </a:stretch>
          </a:blipFill>
        </p:spPr>
      </p:sp>
      <p:sp>
        <p:nvSpPr>
          <p:cNvPr name="Freeform 5" id="5"/>
          <p:cNvSpPr/>
          <p:nvPr/>
        </p:nvSpPr>
        <p:spPr>
          <a:xfrm flipH="true" flipV="false" rot="0">
            <a:off x="9662307" y="5782380"/>
            <a:ext cx="9601867" cy="8229600"/>
          </a:xfrm>
          <a:custGeom>
            <a:avLst/>
            <a:gdLst/>
            <a:ahLst/>
            <a:cxnLst/>
            <a:rect r="r" b="b" t="t" l="l"/>
            <a:pathLst>
              <a:path h="8229600" w="9601867">
                <a:moveTo>
                  <a:pt x="9601867" y="0"/>
                </a:moveTo>
                <a:lnTo>
                  <a:pt x="0" y="0"/>
                </a:lnTo>
                <a:lnTo>
                  <a:pt x="0" y="8229600"/>
                </a:lnTo>
                <a:lnTo>
                  <a:pt x="9601867" y="8229600"/>
                </a:lnTo>
                <a:lnTo>
                  <a:pt x="9601867" y="0"/>
                </a:lnTo>
                <a:close/>
              </a:path>
            </a:pathLst>
          </a:custGeom>
          <a:blipFill>
            <a:blip r:embed="rId5"/>
            <a:stretch>
              <a:fillRect l="0" t="0" r="0" b="0"/>
            </a:stretch>
          </a:blipFill>
        </p:spPr>
      </p:sp>
      <p:sp>
        <p:nvSpPr>
          <p:cNvPr name="TextBox 6" id="6"/>
          <p:cNvSpPr txBox="true"/>
          <p:nvPr/>
        </p:nvSpPr>
        <p:spPr>
          <a:xfrm rot="0">
            <a:off x="3963153" y="1683497"/>
            <a:ext cx="9851034" cy="1566544"/>
          </a:xfrm>
          <a:prstGeom prst="rect">
            <a:avLst/>
          </a:prstGeom>
        </p:spPr>
        <p:txBody>
          <a:bodyPr anchor="t" rtlCol="false" tIns="0" lIns="0" bIns="0" rIns="0">
            <a:spAutoFit/>
          </a:bodyPr>
          <a:lstStyle/>
          <a:p>
            <a:pPr algn="ctr">
              <a:lnSpc>
                <a:spcPts val="12880"/>
              </a:lnSpc>
            </a:pPr>
            <a:r>
              <a:rPr lang="en-US" sz="9200" b="true">
                <a:solidFill>
                  <a:srgbClr val="000000"/>
                </a:solidFill>
                <a:latin typeface="Canva Sans Bold"/>
                <a:ea typeface="Canva Sans Bold"/>
                <a:cs typeface="Canva Sans Bold"/>
                <a:sym typeface="Canva Sans Bold"/>
              </a:rPr>
              <a:t>BEFORE YOU GO!</a:t>
            </a:r>
          </a:p>
        </p:txBody>
      </p:sp>
    </p:spTree>
  </p:cSld>
  <p:clrMapOvr>
    <a:masterClrMapping/>
  </p:clrMapOvr>
</p:sld>
</file>

<file path=ppt/slides/slide3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5555" r="0" b="-5555"/>
            </a:stretch>
          </a:blipFill>
        </p:spPr>
      </p:sp>
      <p:sp>
        <p:nvSpPr>
          <p:cNvPr name="Freeform 3" id="3"/>
          <p:cNvSpPr/>
          <p:nvPr/>
        </p:nvSpPr>
        <p:spPr>
          <a:xfrm flipH="false" flipV="false" rot="0">
            <a:off x="2245094" y="392819"/>
            <a:ext cx="13797812" cy="9894181"/>
          </a:xfrm>
          <a:custGeom>
            <a:avLst/>
            <a:gdLst/>
            <a:ahLst/>
            <a:cxnLst/>
            <a:rect r="r" b="b" t="t" l="l"/>
            <a:pathLst>
              <a:path h="9894181" w="13797812">
                <a:moveTo>
                  <a:pt x="0" y="0"/>
                </a:moveTo>
                <a:lnTo>
                  <a:pt x="13797812" y="0"/>
                </a:lnTo>
                <a:lnTo>
                  <a:pt x="13797812" y="9894181"/>
                </a:lnTo>
                <a:lnTo>
                  <a:pt x="0" y="989418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13844828" y="392819"/>
            <a:ext cx="2187754" cy="2057400"/>
          </a:xfrm>
          <a:custGeom>
            <a:avLst/>
            <a:gdLst/>
            <a:ahLst/>
            <a:cxnLst/>
            <a:rect r="r" b="b" t="t" l="l"/>
            <a:pathLst>
              <a:path h="2057400" w="2187754">
                <a:moveTo>
                  <a:pt x="0" y="0"/>
                </a:moveTo>
                <a:lnTo>
                  <a:pt x="2187753" y="0"/>
                </a:lnTo>
                <a:lnTo>
                  <a:pt x="2187753" y="2057400"/>
                </a:lnTo>
                <a:lnTo>
                  <a:pt x="0" y="205740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0">
            <a:off x="14266905" y="5348401"/>
            <a:ext cx="4021095" cy="4335412"/>
          </a:xfrm>
          <a:custGeom>
            <a:avLst/>
            <a:gdLst/>
            <a:ahLst/>
            <a:cxnLst/>
            <a:rect r="r" b="b" t="t" l="l"/>
            <a:pathLst>
              <a:path h="4335412" w="4021095">
                <a:moveTo>
                  <a:pt x="0" y="0"/>
                </a:moveTo>
                <a:lnTo>
                  <a:pt x="4021095" y="0"/>
                </a:lnTo>
                <a:lnTo>
                  <a:pt x="4021095" y="4335412"/>
                </a:lnTo>
                <a:lnTo>
                  <a:pt x="0" y="4335412"/>
                </a:lnTo>
                <a:lnTo>
                  <a:pt x="0" y="0"/>
                </a:lnTo>
                <a:close/>
              </a:path>
            </a:pathLst>
          </a:custGeom>
          <a:blipFill>
            <a:blip r:embed="rId7"/>
            <a:stretch>
              <a:fillRect l="0" t="0" r="0" b="0"/>
            </a:stretch>
          </a:blipFill>
        </p:spPr>
      </p:sp>
      <p:sp>
        <p:nvSpPr>
          <p:cNvPr name="Freeform 6" id="6"/>
          <p:cNvSpPr/>
          <p:nvPr/>
        </p:nvSpPr>
        <p:spPr>
          <a:xfrm flipH="false" flipV="false" rot="-3113696">
            <a:off x="-58035" y="516948"/>
            <a:ext cx="2764015" cy="2980070"/>
          </a:xfrm>
          <a:custGeom>
            <a:avLst/>
            <a:gdLst/>
            <a:ahLst/>
            <a:cxnLst/>
            <a:rect r="r" b="b" t="t" l="l"/>
            <a:pathLst>
              <a:path h="2980070" w="2764015">
                <a:moveTo>
                  <a:pt x="0" y="0"/>
                </a:moveTo>
                <a:lnTo>
                  <a:pt x="2764014" y="0"/>
                </a:lnTo>
                <a:lnTo>
                  <a:pt x="2764014" y="2980070"/>
                </a:lnTo>
                <a:lnTo>
                  <a:pt x="0" y="2980070"/>
                </a:lnTo>
                <a:lnTo>
                  <a:pt x="0" y="0"/>
                </a:lnTo>
                <a:close/>
              </a:path>
            </a:pathLst>
          </a:custGeom>
          <a:blipFill>
            <a:blip r:embed="rId7"/>
            <a:stretch>
              <a:fillRect l="0" t="0" r="0" b="0"/>
            </a:stretch>
          </a:blipFill>
        </p:spPr>
      </p:sp>
      <p:sp>
        <p:nvSpPr>
          <p:cNvPr name="TextBox 7" id="7"/>
          <p:cNvSpPr txBox="true"/>
          <p:nvPr/>
        </p:nvSpPr>
        <p:spPr>
          <a:xfrm rot="0">
            <a:off x="3349296" y="3281476"/>
            <a:ext cx="11589409" cy="2686300"/>
          </a:xfrm>
          <a:prstGeom prst="rect">
            <a:avLst/>
          </a:prstGeom>
        </p:spPr>
        <p:txBody>
          <a:bodyPr anchor="t" rtlCol="false" tIns="0" lIns="0" bIns="0" rIns="0">
            <a:spAutoFit/>
          </a:bodyPr>
          <a:lstStyle/>
          <a:p>
            <a:pPr algn="ctr">
              <a:lnSpc>
                <a:spcPts val="15211"/>
              </a:lnSpc>
            </a:pPr>
            <a:r>
              <a:rPr lang="en-US" sz="10865" b="true">
                <a:solidFill>
                  <a:srgbClr val="000000"/>
                </a:solidFill>
                <a:latin typeface="Cakerolli Bold"/>
                <a:ea typeface="Cakerolli Bold"/>
                <a:cs typeface="Cakerolli Bold"/>
                <a:sym typeface="Cakerolli Bold"/>
              </a:rPr>
              <a:t>Thank You </a:t>
            </a:r>
          </a:p>
        </p:txBody>
      </p:sp>
      <p:sp>
        <p:nvSpPr>
          <p:cNvPr name="Freeform 8" id="8"/>
          <p:cNvSpPr/>
          <p:nvPr/>
        </p:nvSpPr>
        <p:spPr>
          <a:xfrm flipH="false" flipV="false" rot="0">
            <a:off x="2794726" y="3501783"/>
            <a:ext cx="1587331" cy="4014324"/>
          </a:xfrm>
          <a:custGeom>
            <a:avLst/>
            <a:gdLst/>
            <a:ahLst/>
            <a:cxnLst/>
            <a:rect r="r" b="b" t="t" l="l"/>
            <a:pathLst>
              <a:path h="4014324" w="1587331">
                <a:moveTo>
                  <a:pt x="0" y="0"/>
                </a:moveTo>
                <a:lnTo>
                  <a:pt x="1587331" y="0"/>
                </a:lnTo>
                <a:lnTo>
                  <a:pt x="1587331" y="4014324"/>
                </a:lnTo>
                <a:lnTo>
                  <a:pt x="0" y="4014324"/>
                </a:lnTo>
                <a:lnTo>
                  <a:pt x="0" y="0"/>
                </a:lnTo>
                <a:close/>
              </a:path>
            </a:pathLst>
          </a:custGeom>
          <a:blipFill>
            <a:blip r:embed="rId8"/>
            <a:stretch>
              <a:fillRect l="0" t="0" r="0" b="0"/>
            </a:stretch>
          </a:blipFill>
        </p:spPr>
      </p:sp>
      <p:sp>
        <p:nvSpPr>
          <p:cNvPr name="Freeform 9" id="9"/>
          <p:cNvSpPr/>
          <p:nvPr/>
        </p:nvSpPr>
        <p:spPr>
          <a:xfrm flipH="false" flipV="false" rot="0">
            <a:off x="13351374" y="5967775"/>
            <a:ext cx="1587331" cy="4014324"/>
          </a:xfrm>
          <a:custGeom>
            <a:avLst/>
            <a:gdLst/>
            <a:ahLst/>
            <a:cxnLst/>
            <a:rect r="r" b="b" t="t" l="l"/>
            <a:pathLst>
              <a:path h="4014324" w="1587331">
                <a:moveTo>
                  <a:pt x="0" y="0"/>
                </a:moveTo>
                <a:lnTo>
                  <a:pt x="1587330" y="0"/>
                </a:lnTo>
                <a:lnTo>
                  <a:pt x="1587330" y="4014325"/>
                </a:lnTo>
                <a:lnTo>
                  <a:pt x="0" y="4014325"/>
                </a:lnTo>
                <a:lnTo>
                  <a:pt x="0" y="0"/>
                </a:lnTo>
                <a:close/>
              </a:path>
            </a:pathLst>
          </a:custGeom>
          <a:blipFill>
            <a:blip r:embed="rId8"/>
            <a:stretch>
              <a:fillRect l="0" t="0" r="0" b="0"/>
            </a:stretch>
          </a:blipFill>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38888" r="0" b="-38888"/>
            </a:stretch>
          </a:blipFill>
        </p:spPr>
      </p:sp>
      <p:sp>
        <p:nvSpPr>
          <p:cNvPr name="Freeform 3" id="3"/>
          <p:cNvSpPr/>
          <p:nvPr/>
        </p:nvSpPr>
        <p:spPr>
          <a:xfrm flipH="false" flipV="false" rot="0">
            <a:off x="2080819" y="1859618"/>
            <a:ext cx="14126362" cy="7398682"/>
          </a:xfrm>
          <a:custGeom>
            <a:avLst/>
            <a:gdLst/>
            <a:ahLst/>
            <a:cxnLst/>
            <a:rect r="r" b="b" t="t" l="l"/>
            <a:pathLst>
              <a:path h="7398682" w="14126362">
                <a:moveTo>
                  <a:pt x="0" y="0"/>
                </a:moveTo>
                <a:lnTo>
                  <a:pt x="14126362" y="0"/>
                </a:lnTo>
                <a:lnTo>
                  <a:pt x="14126362" y="7398682"/>
                </a:lnTo>
                <a:lnTo>
                  <a:pt x="0" y="739868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462427" y="-605242"/>
            <a:ext cx="11064051" cy="5232374"/>
          </a:xfrm>
          <a:custGeom>
            <a:avLst/>
            <a:gdLst/>
            <a:ahLst/>
            <a:cxnLst/>
            <a:rect r="r" b="b" t="t" l="l"/>
            <a:pathLst>
              <a:path h="5232374" w="11064051">
                <a:moveTo>
                  <a:pt x="0" y="0"/>
                </a:moveTo>
                <a:lnTo>
                  <a:pt x="11064051" y="0"/>
                </a:lnTo>
                <a:lnTo>
                  <a:pt x="11064051" y="5232374"/>
                </a:lnTo>
                <a:lnTo>
                  <a:pt x="0" y="523237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2091314">
            <a:off x="15255311" y="254573"/>
            <a:ext cx="1903741" cy="3566728"/>
          </a:xfrm>
          <a:custGeom>
            <a:avLst/>
            <a:gdLst/>
            <a:ahLst/>
            <a:cxnLst/>
            <a:rect r="r" b="b" t="t" l="l"/>
            <a:pathLst>
              <a:path h="3566728" w="1903741">
                <a:moveTo>
                  <a:pt x="0" y="0"/>
                </a:moveTo>
                <a:lnTo>
                  <a:pt x="1903741" y="0"/>
                </a:lnTo>
                <a:lnTo>
                  <a:pt x="1903741" y="3566728"/>
                </a:lnTo>
                <a:lnTo>
                  <a:pt x="0" y="3566728"/>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6" id="6"/>
          <p:cNvSpPr txBox="true"/>
          <p:nvPr/>
        </p:nvSpPr>
        <p:spPr>
          <a:xfrm rot="-235009">
            <a:off x="771236" y="-240805"/>
            <a:ext cx="9327273" cy="3721242"/>
          </a:xfrm>
          <a:prstGeom prst="rect">
            <a:avLst/>
          </a:prstGeom>
        </p:spPr>
        <p:txBody>
          <a:bodyPr anchor="t" rtlCol="false" tIns="0" lIns="0" bIns="0" rIns="0">
            <a:spAutoFit/>
          </a:bodyPr>
          <a:lstStyle/>
          <a:p>
            <a:pPr algn="ctr">
              <a:lnSpc>
                <a:spcPts val="12242"/>
              </a:lnSpc>
            </a:pPr>
            <a:r>
              <a:rPr lang="en-US" b="true" sz="8744">
                <a:solidFill>
                  <a:srgbClr val="000000"/>
                </a:solidFill>
                <a:latin typeface="Cakerolli Bold"/>
                <a:ea typeface="Cakerolli Bold"/>
                <a:cs typeface="Cakerolli Bold"/>
                <a:sym typeface="Cakerolli Bold"/>
              </a:rPr>
              <a:t>BUT FIRST </a:t>
            </a:r>
          </a:p>
          <a:p>
            <a:pPr algn="ctr">
              <a:lnSpc>
                <a:spcPts val="12242"/>
              </a:lnSpc>
            </a:pPr>
            <a:r>
              <a:rPr lang="en-US" b="true" sz="8744">
                <a:solidFill>
                  <a:srgbClr val="000000"/>
                </a:solidFill>
                <a:latin typeface="Cakerolli Bold"/>
                <a:ea typeface="Cakerolli Bold"/>
                <a:cs typeface="Cakerolli Bold"/>
                <a:sym typeface="Cakerolli Bold"/>
              </a:rPr>
              <a:t>POP QUIZ!!</a:t>
            </a:r>
          </a:p>
        </p:txBody>
      </p:sp>
      <p:sp>
        <p:nvSpPr>
          <p:cNvPr name="Freeform 7" id="7"/>
          <p:cNvSpPr/>
          <p:nvPr/>
        </p:nvSpPr>
        <p:spPr>
          <a:xfrm flipH="false" flipV="false" rot="6049943">
            <a:off x="15087311" y="6951630"/>
            <a:ext cx="1032449" cy="1934330"/>
          </a:xfrm>
          <a:custGeom>
            <a:avLst/>
            <a:gdLst/>
            <a:ahLst/>
            <a:cxnLst/>
            <a:rect r="r" b="b" t="t" l="l"/>
            <a:pathLst>
              <a:path h="1934330" w="1032449">
                <a:moveTo>
                  <a:pt x="0" y="0"/>
                </a:moveTo>
                <a:lnTo>
                  <a:pt x="1032449" y="0"/>
                </a:lnTo>
                <a:lnTo>
                  <a:pt x="1032449" y="1934330"/>
                </a:lnTo>
                <a:lnTo>
                  <a:pt x="0" y="193433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38888" r="0" b="-38888"/>
            </a:stretch>
          </a:blipFill>
        </p:spPr>
      </p:sp>
      <p:sp>
        <p:nvSpPr>
          <p:cNvPr name="Freeform 3" id="3"/>
          <p:cNvSpPr/>
          <p:nvPr/>
        </p:nvSpPr>
        <p:spPr>
          <a:xfrm flipH="false" flipV="false" rot="0">
            <a:off x="4382503" y="-283957"/>
            <a:ext cx="11064051" cy="5232374"/>
          </a:xfrm>
          <a:custGeom>
            <a:avLst/>
            <a:gdLst/>
            <a:ahLst/>
            <a:cxnLst/>
            <a:rect r="r" b="b" t="t" l="l"/>
            <a:pathLst>
              <a:path h="5232374" w="11064051">
                <a:moveTo>
                  <a:pt x="0" y="0"/>
                </a:moveTo>
                <a:lnTo>
                  <a:pt x="11064051" y="0"/>
                </a:lnTo>
                <a:lnTo>
                  <a:pt x="11064051" y="5232374"/>
                </a:lnTo>
                <a:lnTo>
                  <a:pt x="0" y="523237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3844981" y="3707549"/>
            <a:ext cx="11216875" cy="2047080"/>
          </a:xfrm>
          <a:custGeom>
            <a:avLst/>
            <a:gdLst/>
            <a:ahLst/>
            <a:cxnLst/>
            <a:rect r="r" b="b" t="t" l="l"/>
            <a:pathLst>
              <a:path h="2047080" w="11216875">
                <a:moveTo>
                  <a:pt x="0" y="0"/>
                </a:moveTo>
                <a:lnTo>
                  <a:pt x="11216875" y="0"/>
                </a:lnTo>
                <a:lnTo>
                  <a:pt x="11216875" y="2047080"/>
                </a:lnTo>
                <a:lnTo>
                  <a:pt x="0" y="204708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0">
            <a:off x="3186755" y="5521043"/>
            <a:ext cx="11216875" cy="2047080"/>
          </a:xfrm>
          <a:custGeom>
            <a:avLst/>
            <a:gdLst/>
            <a:ahLst/>
            <a:cxnLst/>
            <a:rect r="r" b="b" t="t" l="l"/>
            <a:pathLst>
              <a:path h="2047080" w="11216875">
                <a:moveTo>
                  <a:pt x="0" y="0"/>
                </a:moveTo>
                <a:lnTo>
                  <a:pt x="11216875" y="0"/>
                </a:lnTo>
                <a:lnTo>
                  <a:pt x="11216875" y="2047080"/>
                </a:lnTo>
                <a:lnTo>
                  <a:pt x="0" y="204708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6" id="6"/>
          <p:cNvSpPr/>
          <p:nvPr/>
        </p:nvSpPr>
        <p:spPr>
          <a:xfrm flipH="false" flipV="false" rot="0">
            <a:off x="2535273" y="7211220"/>
            <a:ext cx="11216875" cy="2047080"/>
          </a:xfrm>
          <a:custGeom>
            <a:avLst/>
            <a:gdLst/>
            <a:ahLst/>
            <a:cxnLst/>
            <a:rect r="r" b="b" t="t" l="l"/>
            <a:pathLst>
              <a:path h="2047080" w="11216875">
                <a:moveTo>
                  <a:pt x="0" y="0"/>
                </a:moveTo>
                <a:lnTo>
                  <a:pt x="11216875" y="0"/>
                </a:lnTo>
                <a:lnTo>
                  <a:pt x="11216875" y="2047080"/>
                </a:lnTo>
                <a:lnTo>
                  <a:pt x="0" y="204708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7" id="7"/>
          <p:cNvSpPr txBox="true"/>
          <p:nvPr/>
        </p:nvSpPr>
        <p:spPr>
          <a:xfrm rot="-235009">
            <a:off x="5005829" y="889742"/>
            <a:ext cx="9327273" cy="1191393"/>
          </a:xfrm>
          <a:prstGeom prst="rect">
            <a:avLst/>
          </a:prstGeom>
        </p:spPr>
        <p:txBody>
          <a:bodyPr anchor="t" rtlCol="false" tIns="0" lIns="0" bIns="0" rIns="0">
            <a:spAutoFit/>
          </a:bodyPr>
          <a:lstStyle/>
          <a:p>
            <a:pPr algn="ctr">
              <a:lnSpc>
                <a:spcPts val="6782"/>
              </a:lnSpc>
            </a:pPr>
            <a:r>
              <a:rPr lang="en-US" b="true" sz="4844">
                <a:solidFill>
                  <a:srgbClr val="000000"/>
                </a:solidFill>
                <a:latin typeface="Cakerolli Bold"/>
                <a:ea typeface="Cakerolli Bold"/>
                <a:cs typeface="Cakerolli Bold"/>
                <a:sym typeface="Cakerolli Bold"/>
              </a:rPr>
              <a:t>WHAT WE WILL DISCUSS</a:t>
            </a:r>
          </a:p>
        </p:txBody>
      </p:sp>
      <p:sp>
        <p:nvSpPr>
          <p:cNvPr name="TextBox 8" id="8"/>
          <p:cNvSpPr txBox="true"/>
          <p:nvPr/>
        </p:nvSpPr>
        <p:spPr>
          <a:xfrm rot="-116478">
            <a:off x="4574812" y="4428243"/>
            <a:ext cx="10043113" cy="397402"/>
          </a:xfrm>
          <a:prstGeom prst="rect">
            <a:avLst/>
          </a:prstGeom>
        </p:spPr>
        <p:txBody>
          <a:bodyPr anchor="t" rtlCol="false" tIns="0" lIns="0" bIns="0" rIns="0">
            <a:spAutoFit/>
          </a:bodyPr>
          <a:lstStyle/>
          <a:p>
            <a:pPr algn="ctr">
              <a:lnSpc>
                <a:spcPts val="3240"/>
              </a:lnSpc>
            </a:pPr>
            <a:r>
              <a:rPr lang="en-US" sz="2314">
                <a:solidFill>
                  <a:srgbClr val="000000"/>
                </a:solidFill>
                <a:latin typeface="Open Sans"/>
                <a:ea typeface="Open Sans"/>
                <a:cs typeface="Open Sans"/>
                <a:sym typeface="Open Sans"/>
              </a:rPr>
              <a:t>What is Autism?</a:t>
            </a:r>
          </a:p>
        </p:txBody>
      </p:sp>
      <p:sp>
        <p:nvSpPr>
          <p:cNvPr name="TextBox 9" id="9"/>
          <p:cNvSpPr txBox="true"/>
          <p:nvPr/>
        </p:nvSpPr>
        <p:spPr>
          <a:xfrm rot="-116478">
            <a:off x="3854137" y="6235363"/>
            <a:ext cx="10043113" cy="805979"/>
          </a:xfrm>
          <a:prstGeom prst="rect">
            <a:avLst/>
          </a:prstGeom>
        </p:spPr>
        <p:txBody>
          <a:bodyPr anchor="t" rtlCol="false" tIns="0" lIns="0" bIns="0" rIns="0">
            <a:spAutoFit/>
          </a:bodyPr>
          <a:lstStyle/>
          <a:p>
            <a:pPr algn="ctr">
              <a:lnSpc>
                <a:spcPts val="3240"/>
              </a:lnSpc>
            </a:pPr>
            <a:r>
              <a:rPr lang="en-US" sz="2314">
                <a:solidFill>
                  <a:srgbClr val="000000"/>
                </a:solidFill>
                <a:latin typeface="Open Sans"/>
                <a:ea typeface="Open Sans"/>
                <a:cs typeface="Open Sans"/>
                <a:sym typeface="Open Sans"/>
              </a:rPr>
              <a:t>What are the differences between AU and other special education eligibilities?</a:t>
            </a:r>
          </a:p>
        </p:txBody>
      </p:sp>
      <p:sp>
        <p:nvSpPr>
          <p:cNvPr name="TextBox 10" id="10"/>
          <p:cNvSpPr txBox="true"/>
          <p:nvPr/>
        </p:nvSpPr>
        <p:spPr>
          <a:xfrm rot="-116478">
            <a:off x="3208040" y="7985568"/>
            <a:ext cx="10043113" cy="397402"/>
          </a:xfrm>
          <a:prstGeom prst="rect">
            <a:avLst/>
          </a:prstGeom>
        </p:spPr>
        <p:txBody>
          <a:bodyPr anchor="t" rtlCol="false" tIns="0" lIns="0" bIns="0" rIns="0">
            <a:spAutoFit/>
          </a:bodyPr>
          <a:lstStyle/>
          <a:p>
            <a:pPr algn="ctr">
              <a:lnSpc>
                <a:spcPts val="3240"/>
              </a:lnSpc>
            </a:pPr>
            <a:r>
              <a:rPr lang="en-US" sz="2314">
                <a:solidFill>
                  <a:srgbClr val="000000"/>
                </a:solidFill>
                <a:latin typeface="Open Sans"/>
                <a:ea typeface="Open Sans"/>
                <a:cs typeface="Open Sans"/>
                <a:sym typeface="Open Sans"/>
              </a:rPr>
              <a:t>Autism Interventions</a:t>
            </a:r>
          </a:p>
        </p:txBody>
      </p:sp>
      <p:sp>
        <p:nvSpPr>
          <p:cNvPr name="Freeform 11" id="11"/>
          <p:cNvSpPr/>
          <p:nvPr/>
        </p:nvSpPr>
        <p:spPr>
          <a:xfrm flipH="false" flipV="false" rot="0">
            <a:off x="5789892" y="860576"/>
            <a:ext cx="909751" cy="2300739"/>
          </a:xfrm>
          <a:custGeom>
            <a:avLst/>
            <a:gdLst/>
            <a:ahLst/>
            <a:cxnLst/>
            <a:rect r="r" b="b" t="t" l="l"/>
            <a:pathLst>
              <a:path h="2300739" w="909751">
                <a:moveTo>
                  <a:pt x="0" y="0"/>
                </a:moveTo>
                <a:lnTo>
                  <a:pt x="909750" y="0"/>
                </a:lnTo>
                <a:lnTo>
                  <a:pt x="909750" y="2300739"/>
                </a:lnTo>
                <a:lnTo>
                  <a:pt x="0" y="2300739"/>
                </a:lnTo>
                <a:lnTo>
                  <a:pt x="0" y="0"/>
                </a:lnTo>
                <a:close/>
              </a:path>
            </a:pathLst>
          </a:custGeom>
          <a:blipFill>
            <a:blip r:embed="rId7"/>
            <a:stretch>
              <a:fillRect l="0" t="0" r="0" b="0"/>
            </a:stretch>
          </a:blipFill>
        </p:spPr>
      </p:sp>
      <p:sp>
        <p:nvSpPr>
          <p:cNvPr name="Freeform 12" id="12"/>
          <p:cNvSpPr/>
          <p:nvPr/>
        </p:nvSpPr>
        <p:spPr>
          <a:xfrm flipH="false" flipV="false" rot="0">
            <a:off x="12842398" y="692451"/>
            <a:ext cx="909751" cy="2300739"/>
          </a:xfrm>
          <a:custGeom>
            <a:avLst/>
            <a:gdLst/>
            <a:ahLst/>
            <a:cxnLst/>
            <a:rect r="r" b="b" t="t" l="l"/>
            <a:pathLst>
              <a:path h="2300739" w="909751">
                <a:moveTo>
                  <a:pt x="0" y="0"/>
                </a:moveTo>
                <a:lnTo>
                  <a:pt x="909750" y="0"/>
                </a:lnTo>
                <a:lnTo>
                  <a:pt x="909750" y="2300739"/>
                </a:lnTo>
                <a:lnTo>
                  <a:pt x="0" y="2300739"/>
                </a:lnTo>
                <a:lnTo>
                  <a:pt x="0" y="0"/>
                </a:lnTo>
                <a:close/>
              </a:path>
            </a:pathLst>
          </a:custGeom>
          <a:blipFill>
            <a:blip r:embed="rId7"/>
            <a:stretch>
              <a:fillRect l="0" t="0" r="0" b="0"/>
            </a:stretch>
          </a:blipFill>
        </p:spPr>
      </p:sp>
      <p:sp>
        <p:nvSpPr>
          <p:cNvPr name="Freeform 13" id="13"/>
          <p:cNvSpPr/>
          <p:nvPr/>
        </p:nvSpPr>
        <p:spPr>
          <a:xfrm flipH="false" flipV="false" rot="0">
            <a:off x="-521476" y="7090099"/>
            <a:ext cx="4366457" cy="3742417"/>
          </a:xfrm>
          <a:custGeom>
            <a:avLst/>
            <a:gdLst/>
            <a:ahLst/>
            <a:cxnLst/>
            <a:rect r="r" b="b" t="t" l="l"/>
            <a:pathLst>
              <a:path h="3742417" w="4366457">
                <a:moveTo>
                  <a:pt x="0" y="0"/>
                </a:moveTo>
                <a:lnTo>
                  <a:pt x="4366457" y="0"/>
                </a:lnTo>
                <a:lnTo>
                  <a:pt x="4366457" y="3742417"/>
                </a:lnTo>
                <a:lnTo>
                  <a:pt x="0" y="3742417"/>
                </a:lnTo>
                <a:lnTo>
                  <a:pt x="0" y="0"/>
                </a:lnTo>
                <a:close/>
              </a:path>
            </a:pathLst>
          </a:custGeom>
          <a:blipFill>
            <a:blip r:embed="rId8"/>
            <a:stretch>
              <a:fillRect l="0" t="0" r="0" b="0"/>
            </a:stretch>
          </a:blipFill>
        </p:spPr>
      </p:sp>
      <p:sp>
        <p:nvSpPr>
          <p:cNvPr name="Freeform 14" id="14"/>
          <p:cNvSpPr/>
          <p:nvPr/>
        </p:nvSpPr>
        <p:spPr>
          <a:xfrm flipH="true" flipV="true" rot="0">
            <a:off x="15446554" y="-581103"/>
            <a:ext cx="4366457" cy="3742417"/>
          </a:xfrm>
          <a:custGeom>
            <a:avLst/>
            <a:gdLst/>
            <a:ahLst/>
            <a:cxnLst/>
            <a:rect r="r" b="b" t="t" l="l"/>
            <a:pathLst>
              <a:path h="3742417" w="4366457">
                <a:moveTo>
                  <a:pt x="4366456" y="3742418"/>
                </a:moveTo>
                <a:lnTo>
                  <a:pt x="0" y="3742418"/>
                </a:lnTo>
                <a:lnTo>
                  <a:pt x="0" y="0"/>
                </a:lnTo>
                <a:lnTo>
                  <a:pt x="4366456" y="0"/>
                </a:lnTo>
                <a:lnTo>
                  <a:pt x="4366456" y="3742418"/>
                </a:lnTo>
                <a:close/>
              </a:path>
            </a:pathLst>
          </a:custGeom>
          <a:blipFill>
            <a:blip r:embed="rId8"/>
            <a:stretch>
              <a:fillRect l="0" t="0" r="0" b="0"/>
            </a:stretch>
          </a:blipFill>
        </p:spPr>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38888" r="0" b="-38888"/>
            </a:stretch>
          </a:blipFill>
        </p:spPr>
      </p:sp>
      <p:sp>
        <p:nvSpPr>
          <p:cNvPr name="Freeform 3" id="3"/>
          <p:cNvSpPr/>
          <p:nvPr/>
        </p:nvSpPr>
        <p:spPr>
          <a:xfrm flipH="false" flipV="false" rot="0">
            <a:off x="2080819" y="1859618"/>
            <a:ext cx="14126362" cy="7398682"/>
          </a:xfrm>
          <a:custGeom>
            <a:avLst/>
            <a:gdLst/>
            <a:ahLst/>
            <a:cxnLst/>
            <a:rect r="r" b="b" t="t" l="l"/>
            <a:pathLst>
              <a:path h="7398682" w="14126362">
                <a:moveTo>
                  <a:pt x="0" y="0"/>
                </a:moveTo>
                <a:lnTo>
                  <a:pt x="14126362" y="0"/>
                </a:lnTo>
                <a:lnTo>
                  <a:pt x="14126362" y="7398682"/>
                </a:lnTo>
                <a:lnTo>
                  <a:pt x="0" y="739868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462427" y="-605242"/>
            <a:ext cx="11064051" cy="5232374"/>
          </a:xfrm>
          <a:custGeom>
            <a:avLst/>
            <a:gdLst/>
            <a:ahLst/>
            <a:cxnLst/>
            <a:rect r="r" b="b" t="t" l="l"/>
            <a:pathLst>
              <a:path h="5232374" w="11064051">
                <a:moveTo>
                  <a:pt x="0" y="0"/>
                </a:moveTo>
                <a:lnTo>
                  <a:pt x="11064051" y="0"/>
                </a:lnTo>
                <a:lnTo>
                  <a:pt x="11064051" y="5232374"/>
                </a:lnTo>
                <a:lnTo>
                  <a:pt x="0" y="523237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0">
            <a:off x="2789220" y="4360331"/>
            <a:ext cx="939931" cy="1333235"/>
          </a:xfrm>
          <a:custGeom>
            <a:avLst/>
            <a:gdLst/>
            <a:ahLst/>
            <a:cxnLst/>
            <a:rect r="r" b="b" t="t" l="l"/>
            <a:pathLst>
              <a:path h="1333235" w="939931">
                <a:moveTo>
                  <a:pt x="0" y="0"/>
                </a:moveTo>
                <a:lnTo>
                  <a:pt x="939931" y="0"/>
                </a:lnTo>
                <a:lnTo>
                  <a:pt x="939931" y="1333235"/>
                </a:lnTo>
                <a:lnTo>
                  <a:pt x="0" y="1333235"/>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6" id="6"/>
          <p:cNvSpPr/>
          <p:nvPr/>
        </p:nvSpPr>
        <p:spPr>
          <a:xfrm flipH="false" flipV="false" rot="0">
            <a:off x="2864798" y="5575020"/>
            <a:ext cx="864352" cy="1216684"/>
          </a:xfrm>
          <a:custGeom>
            <a:avLst/>
            <a:gdLst/>
            <a:ahLst/>
            <a:cxnLst/>
            <a:rect r="r" b="b" t="t" l="l"/>
            <a:pathLst>
              <a:path h="1216684" w="864352">
                <a:moveTo>
                  <a:pt x="0" y="0"/>
                </a:moveTo>
                <a:lnTo>
                  <a:pt x="864353" y="0"/>
                </a:lnTo>
                <a:lnTo>
                  <a:pt x="864353" y="1216684"/>
                </a:lnTo>
                <a:lnTo>
                  <a:pt x="0" y="1216684"/>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7" id="7"/>
          <p:cNvSpPr/>
          <p:nvPr/>
        </p:nvSpPr>
        <p:spPr>
          <a:xfrm flipH="false" flipV="false" rot="2091314">
            <a:off x="15255311" y="254573"/>
            <a:ext cx="1903741" cy="3566728"/>
          </a:xfrm>
          <a:custGeom>
            <a:avLst/>
            <a:gdLst/>
            <a:ahLst/>
            <a:cxnLst/>
            <a:rect r="r" b="b" t="t" l="l"/>
            <a:pathLst>
              <a:path h="3566728" w="1903741">
                <a:moveTo>
                  <a:pt x="0" y="0"/>
                </a:moveTo>
                <a:lnTo>
                  <a:pt x="1903741" y="0"/>
                </a:lnTo>
                <a:lnTo>
                  <a:pt x="1903741" y="3566728"/>
                </a:lnTo>
                <a:lnTo>
                  <a:pt x="0" y="3566728"/>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8" id="8"/>
          <p:cNvSpPr/>
          <p:nvPr/>
        </p:nvSpPr>
        <p:spPr>
          <a:xfrm flipH="false" flipV="false" rot="0">
            <a:off x="-688453" y="4360331"/>
            <a:ext cx="9601867" cy="8229600"/>
          </a:xfrm>
          <a:custGeom>
            <a:avLst/>
            <a:gdLst/>
            <a:ahLst/>
            <a:cxnLst/>
            <a:rect r="r" b="b" t="t" l="l"/>
            <a:pathLst>
              <a:path h="8229600" w="9601867">
                <a:moveTo>
                  <a:pt x="0" y="0"/>
                </a:moveTo>
                <a:lnTo>
                  <a:pt x="9601867" y="0"/>
                </a:lnTo>
                <a:lnTo>
                  <a:pt x="9601867" y="8229600"/>
                </a:lnTo>
                <a:lnTo>
                  <a:pt x="0" y="8229600"/>
                </a:lnTo>
                <a:lnTo>
                  <a:pt x="0" y="0"/>
                </a:lnTo>
                <a:close/>
              </a:path>
            </a:pathLst>
          </a:custGeom>
          <a:blipFill>
            <a:blip r:embed="rId13"/>
            <a:stretch>
              <a:fillRect l="0" t="0" r="0" b="0"/>
            </a:stretch>
          </a:blipFill>
        </p:spPr>
      </p:sp>
      <p:sp>
        <p:nvSpPr>
          <p:cNvPr name="TextBox 9" id="9"/>
          <p:cNvSpPr txBox="true"/>
          <p:nvPr/>
        </p:nvSpPr>
        <p:spPr>
          <a:xfrm rot="-235009">
            <a:off x="773665" y="172242"/>
            <a:ext cx="9327273" cy="2168667"/>
          </a:xfrm>
          <a:prstGeom prst="rect">
            <a:avLst/>
          </a:prstGeom>
        </p:spPr>
        <p:txBody>
          <a:bodyPr anchor="t" rtlCol="false" tIns="0" lIns="0" bIns="0" rIns="0">
            <a:spAutoFit/>
          </a:bodyPr>
          <a:lstStyle/>
          <a:p>
            <a:pPr algn="ctr">
              <a:lnSpc>
                <a:spcPts val="12242"/>
              </a:lnSpc>
            </a:pPr>
            <a:r>
              <a:rPr lang="en-US" b="true" sz="8744">
                <a:solidFill>
                  <a:srgbClr val="000000"/>
                </a:solidFill>
                <a:latin typeface="Cakerolli Bold"/>
                <a:ea typeface="Cakerolli Bold"/>
                <a:cs typeface="Cakerolli Bold"/>
                <a:sym typeface="Cakerolli Bold"/>
              </a:rPr>
              <a:t>GOALS</a:t>
            </a:r>
          </a:p>
        </p:txBody>
      </p:sp>
      <p:sp>
        <p:nvSpPr>
          <p:cNvPr name="TextBox 10" id="10"/>
          <p:cNvSpPr txBox="true"/>
          <p:nvPr/>
        </p:nvSpPr>
        <p:spPr>
          <a:xfrm rot="-116478">
            <a:off x="4114733" y="4458554"/>
            <a:ext cx="10043113" cy="398400"/>
          </a:xfrm>
          <a:prstGeom prst="rect">
            <a:avLst/>
          </a:prstGeom>
        </p:spPr>
        <p:txBody>
          <a:bodyPr anchor="t" rtlCol="false" tIns="0" lIns="0" bIns="0" rIns="0">
            <a:spAutoFit/>
          </a:bodyPr>
          <a:lstStyle/>
          <a:p>
            <a:pPr algn="l">
              <a:lnSpc>
                <a:spcPts val="3240"/>
              </a:lnSpc>
            </a:pPr>
            <a:r>
              <a:rPr lang="en-US" sz="2314">
                <a:solidFill>
                  <a:srgbClr val="000000"/>
                </a:solidFill>
                <a:latin typeface="Open Sans"/>
                <a:ea typeface="Open Sans"/>
                <a:cs typeface="Open Sans"/>
                <a:sym typeface="Open Sans"/>
              </a:rPr>
              <a:t>Learn what autism looks like compared to other SPED elegibilities</a:t>
            </a:r>
          </a:p>
        </p:txBody>
      </p:sp>
      <p:sp>
        <p:nvSpPr>
          <p:cNvPr name="TextBox 11" id="11"/>
          <p:cNvSpPr txBox="true"/>
          <p:nvPr/>
        </p:nvSpPr>
        <p:spPr>
          <a:xfrm rot="-116478">
            <a:off x="4114733" y="5697418"/>
            <a:ext cx="10043113" cy="398400"/>
          </a:xfrm>
          <a:prstGeom prst="rect">
            <a:avLst/>
          </a:prstGeom>
        </p:spPr>
        <p:txBody>
          <a:bodyPr anchor="t" rtlCol="false" tIns="0" lIns="0" bIns="0" rIns="0">
            <a:spAutoFit/>
          </a:bodyPr>
          <a:lstStyle/>
          <a:p>
            <a:pPr algn="l">
              <a:lnSpc>
                <a:spcPts val="3240"/>
              </a:lnSpc>
            </a:pPr>
            <a:r>
              <a:rPr lang="en-US" sz="2314">
                <a:solidFill>
                  <a:srgbClr val="000000"/>
                </a:solidFill>
                <a:latin typeface="Open Sans"/>
                <a:ea typeface="Open Sans"/>
                <a:cs typeface="Open Sans"/>
                <a:sym typeface="Open Sans"/>
              </a:rPr>
              <a:t>Learn about the  different types of interventions.</a:t>
            </a:r>
          </a:p>
        </p:txBody>
      </p:sp>
      <p:sp>
        <p:nvSpPr>
          <p:cNvPr name="Freeform 12" id="12"/>
          <p:cNvSpPr/>
          <p:nvPr/>
        </p:nvSpPr>
        <p:spPr>
          <a:xfrm flipH="false" flipV="false" rot="6049943">
            <a:off x="15087311" y="6951630"/>
            <a:ext cx="1032449" cy="1934330"/>
          </a:xfrm>
          <a:custGeom>
            <a:avLst/>
            <a:gdLst/>
            <a:ahLst/>
            <a:cxnLst/>
            <a:rect r="r" b="b" t="t" l="l"/>
            <a:pathLst>
              <a:path h="1934330" w="1032449">
                <a:moveTo>
                  <a:pt x="0" y="0"/>
                </a:moveTo>
                <a:lnTo>
                  <a:pt x="1032449" y="0"/>
                </a:lnTo>
                <a:lnTo>
                  <a:pt x="1032449" y="1934330"/>
                </a:lnTo>
                <a:lnTo>
                  <a:pt x="0" y="1934330"/>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38888" r="0" b="-38888"/>
            </a:stretch>
          </a:blipFill>
        </p:spPr>
      </p:sp>
      <p:sp>
        <p:nvSpPr>
          <p:cNvPr name="Freeform 3" id="3"/>
          <p:cNvSpPr/>
          <p:nvPr/>
        </p:nvSpPr>
        <p:spPr>
          <a:xfrm flipH="false" flipV="false" rot="0">
            <a:off x="6839393" y="7014521"/>
            <a:ext cx="4284390" cy="4114800"/>
          </a:xfrm>
          <a:custGeom>
            <a:avLst/>
            <a:gdLst/>
            <a:ahLst/>
            <a:cxnLst/>
            <a:rect r="r" b="b" t="t" l="l"/>
            <a:pathLst>
              <a:path h="4114800" w="4284390">
                <a:moveTo>
                  <a:pt x="0" y="0"/>
                </a:moveTo>
                <a:lnTo>
                  <a:pt x="4284390" y="0"/>
                </a:lnTo>
                <a:lnTo>
                  <a:pt x="4284390"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2555003" y="7014521"/>
            <a:ext cx="4284390" cy="4114800"/>
          </a:xfrm>
          <a:custGeom>
            <a:avLst/>
            <a:gdLst/>
            <a:ahLst/>
            <a:cxnLst/>
            <a:rect r="r" b="b" t="t" l="l"/>
            <a:pathLst>
              <a:path h="4114800" w="4284390">
                <a:moveTo>
                  <a:pt x="0" y="0"/>
                </a:moveTo>
                <a:lnTo>
                  <a:pt x="4284390" y="0"/>
                </a:lnTo>
                <a:lnTo>
                  <a:pt x="4284390"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5" id="5"/>
          <p:cNvSpPr/>
          <p:nvPr/>
        </p:nvSpPr>
        <p:spPr>
          <a:xfrm flipH="false" flipV="false" rot="0">
            <a:off x="11123783" y="7014521"/>
            <a:ext cx="4284390" cy="4114800"/>
          </a:xfrm>
          <a:custGeom>
            <a:avLst/>
            <a:gdLst/>
            <a:ahLst/>
            <a:cxnLst/>
            <a:rect r="r" b="b" t="t" l="l"/>
            <a:pathLst>
              <a:path h="4114800" w="4284390">
                <a:moveTo>
                  <a:pt x="0" y="0"/>
                </a:moveTo>
                <a:lnTo>
                  <a:pt x="4284391" y="0"/>
                </a:lnTo>
                <a:lnTo>
                  <a:pt x="4284391"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6" id="6"/>
          <p:cNvSpPr/>
          <p:nvPr/>
        </p:nvSpPr>
        <p:spPr>
          <a:xfrm flipH="false" flipV="false" rot="0">
            <a:off x="2660115" y="1390952"/>
            <a:ext cx="12967769" cy="7505097"/>
          </a:xfrm>
          <a:custGeom>
            <a:avLst/>
            <a:gdLst/>
            <a:ahLst/>
            <a:cxnLst/>
            <a:rect r="r" b="b" t="t" l="l"/>
            <a:pathLst>
              <a:path h="7505097" w="12967769">
                <a:moveTo>
                  <a:pt x="0" y="0"/>
                </a:moveTo>
                <a:lnTo>
                  <a:pt x="12967770" y="0"/>
                </a:lnTo>
                <a:lnTo>
                  <a:pt x="12967770" y="7505096"/>
                </a:lnTo>
                <a:lnTo>
                  <a:pt x="0" y="750509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7" id="7"/>
          <p:cNvSpPr/>
          <p:nvPr/>
        </p:nvSpPr>
        <p:spPr>
          <a:xfrm flipH="false" flipV="false" rot="0">
            <a:off x="5224349" y="-725906"/>
            <a:ext cx="11064051" cy="5232374"/>
          </a:xfrm>
          <a:custGeom>
            <a:avLst/>
            <a:gdLst/>
            <a:ahLst/>
            <a:cxnLst/>
            <a:rect r="r" b="b" t="t" l="l"/>
            <a:pathLst>
              <a:path h="5232374" w="11064051">
                <a:moveTo>
                  <a:pt x="0" y="0"/>
                </a:moveTo>
                <a:lnTo>
                  <a:pt x="11064051" y="0"/>
                </a:lnTo>
                <a:lnTo>
                  <a:pt x="11064051" y="5232374"/>
                </a:lnTo>
                <a:lnTo>
                  <a:pt x="0" y="5232374"/>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8" id="8"/>
          <p:cNvSpPr txBox="true"/>
          <p:nvPr/>
        </p:nvSpPr>
        <p:spPr>
          <a:xfrm rot="-235009">
            <a:off x="5682371" y="-111503"/>
            <a:ext cx="9327273" cy="2168667"/>
          </a:xfrm>
          <a:prstGeom prst="rect">
            <a:avLst/>
          </a:prstGeom>
        </p:spPr>
        <p:txBody>
          <a:bodyPr anchor="t" rtlCol="false" tIns="0" lIns="0" bIns="0" rIns="0">
            <a:spAutoFit/>
          </a:bodyPr>
          <a:lstStyle/>
          <a:p>
            <a:pPr algn="ctr">
              <a:lnSpc>
                <a:spcPts val="12242"/>
              </a:lnSpc>
            </a:pPr>
            <a:r>
              <a:rPr lang="en-US" b="true" sz="8744">
                <a:solidFill>
                  <a:srgbClr val="000000"/>
                </a:solidFill>
                <a:latin typeface="Cakerolli Bold"/>
                <a:ea typeface="Cakerolli Bold"/>
                <a:cs typeface="Cakerolli Bold"/>
                <a:sym typeface="Cakerolli Bold"/>
              </a:rPr>
              <a:t>WHAT IS AUTISM?</a:t>
            </a:r>
          </a:p>
        </p:txBody>
      </p:sp>
      <p:sp>
        <p:nvSpPr>
          <p:cNvPr name="Freeform 9" id="9"/>
          <p:cNvSpPr/>
          <p:nvPr/>
        </p:nvSpPr>
        <p:spPr>
          <a:xfrm flipH="false" flipV="false" rot="0">
            <a:off x="2812515" y="1476334"/>
            <a:ext cx="13083566" cy="7572114"/>
          </a:xfrm>
          <a:custGeom>
            <a:avLst/>
            <a:gdLst/>
            <a:ahLst/>
            <a:cxnLst/>
            <a:rect r="r" b="b" t="t" l="l"/>
            <a:pathLst>
              <a:path h="7572114" w="13083566">
                <a:moveTo>
                  <a:pt x="0" y="0"/>
                </a:moveTo>
                <a:lnTo>
                  <a:pt x="13083567" y="0"/>
                </a:lnTo>
                <a:lnTo>
                  <a:pt x="13083567" y="7572114"/>
                </a:lnTo>
                <a:lnTo>
                  <a:pt x="0" y="7572114"/>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0" id="10"/>
          <p:cNvSpPr/>
          <p:nvPr/>
        </p:nvSpPr>
        <p:spPr>
          <a:xfrm flipH="false" flipV="false" rot="0">
            <a:off x="15408174" y="7014521"/>
            <a:ext cx="4284390" cy="4114800"/>
          </a:xfrm>
          <a:custGeom>
            <a:avLst/>
            <a:gdLst/>
            <a:ahLst/>
            <a:cxnLst/>
            <a:rect r="r" b="b" t="t" l="l"/>
            <a:pathLst>
              <a:path h="4114800" w="4284390">
                <a:moveTo>
                  <a:pt x="0" y="0"/>
                </a:moveTo>
                <a:lnTo>
                  <a:pt x="4284390" y="0"/>
                </a:lnTo>
                <a:lnTo>
                  <a:pt x="4284390"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1" id="11"/>
          <p:cNvSpPr/>
          <p:nvPr/>
        </p:nvSpPr>
        <p:spPr>
          <a:xfrm flipH="false" flipV="false" rot="0">
            <a:off x="-1729388" y="7014521"/>
            <a:ext cx="4284390" cy="4114800"/>
          </a:xfrm>
          <a:custGeom>
            <a:avLst/>
            <a:gdLst/>
            <a:ahLst/>
            <a:cxnLst/>
            <a:rect r="r" b="b" t="t" l="l"/>
            <a:pathLst>
              <a:path h="4114800" w="4284390">
                <a:moveTo>
                  <a:pt x="0" y="0"/>
                </a:moveTo>
                <a:lnTo>
                  <a:pt x="4284391" y="0"/>
                </a:lnTo>
                <a:lnTo>
                  <a:pt x="4284391"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12" id="12"/>
          <p:cNvSpPr txBox="true"/>
          <p:nvPr/>
        </p:nvSpPr>
        <p:spPr>
          <a:xfrm rot="0">
            <a:off x="3393986" y="3663878"/>
            <a:ext cx="10152530" cy="4275062"/>
          </a:xfrm>
          <a:prstGeom prst="rect">
            <a:avLst/>
          </a:prstGeom>
        </p:spPr>
        <p:txBody>
          <a:bodyPr anchor="t" rtlCol="false" tIns="0" lIns="0" bIns="0" rIns="0">
            <a:spAutoFit/>
          </a:bodyPr>
          <a:lstStyle/>
          <a:p>
            <a:pPr algn="ctr" marL="580877" indent="-290438" lvl="1">
              <a:lnSpc>
                <a:spcPts val="3766"/>
              </a:lnSpc>
              <a:buFont typeface="Arial"/>
              <a:buChar char="•"/>
            </a:pPr>
            <a:r>
              <a:rPr lang="en-US" sz="2690">
                <a:solidFill>
                  <a:srgbClr val="000000"/>
                </a:solidFill>
                <a:latin typeface="Canva Sans"/>
                <a:ea typeface="Canva Sans"/>
                <a:cs typeface="Canva Sans"/>
                <a:sym typeface="Canva Sans"/>
              </a:rPr>
              <a:t>Autism is a special education disability category under IDEA 2004 and is characterized as a developmental disability that significantly effects Verbal Communication, Nonverbal Communication, and Social Interaction. Other characteristics often associated with autism include: engagement in repetitive activities and stereotyped movements, resistance to environmental change or change in daily routines, and unusual responses to sensory experiences.</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38888" r="0" b="-38888"/>
            </a:stretch>
          </a:blipFill>
        </p:spPr>
      </p:sp>
      <p:sp>
        <p:nvSpPr>
          <p:cNvPr name="Freeform 3" id="3"/>
          <p:cNvSpPr/>
          <p:nvPr/>
        </p:nvSpPr>
        <p:spPr>
          <a:xfrm flipH="false" flipV="false" rot="0">
            <a:off x="6839393" y="7014521"/>
            <a:ext cx="4284390" cy="4114800"/>
          </a:xfrm>
          <a:custGeom>
            <a:avLst/>
            <a:gdLst/>
            <a:ahLst/>
            <a:cxnLst/>
            <a:rect r="r" b="b" t="t" l="l"/>
            <a:pathLst>
              <a:path h="4114800" w="4284390">
                <a:moveTo>
                  <a:pt x="0" y="0"/>
                </a:moveTo>
                <a:lnTo>
                  <a:pt x="4284390" y="0"/>
                </a:lnTo>
                <a:lnTo>
                  <a:pt x="4284390"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2555003" y="7014521"/>
            <a:ext cx="4284390" cy="4114800"/>
          </a:xfrm>
          <a:custGeom>
            <a:avLst/>
            <a:gdLst/>
            <a:ahLst/>
            <a:cxnLst/>
            <a:rect r="r" b="b" t="t" l="l"/>
            <a:pathLst>
              <a:path h="4114800" w="4284390">
                <a:moveTo>
                  <a:pt x="0" y="0"/>
                </a:moveTo>
                <a:lnTo>
                  <a:pt x="4284390" y="0"/>
                </a:lnTo>
                <a:lnTo>
                  <a:pt x="4284390"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5" id="5"/>
          <p:cNvSpPr/>
          <p:nvPr/>
        </p:nvSpPr>
        <p:spPr>
          <a:xfrm flipH="false" flipV="false" rot="0">
            <a:off x="11123783" y="7014521"/>
            <a:ext cx="4284390" cy="4114800"/>
          </a:xfrm>
          <a:custGeom>
            <a:avLst/>
            <a:gdLst/>
            <a:ahLst/>
            <a:cxnLst/>
            <a:rect r="r" b="b" t="t" l="l"/>
            <a:pathLst>
              <a:path h="4114800" w="4284390">
                <a:moveTo>
                  <a:pt x="0" y="0"/>
                </a:moveTo>
                <a:lnTo>
                  <a:pt x="4284391" y="0"/>
                </a:lnTo>
                <a:lnTo>
                  <a:pt x="4284391"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6" id="6"/>
          <p:cNvSpPr/>
          <p:nvPr/>
        </p:nvSpPr>
        <p:spPr>
          <a:xfrm flipH="false" flipV="false" rot="0">
            <a:off x="4697198" y="-883787"/>
            <a:ext cx="12411078" cy="5869406"/>
          </a:xfrm>
          <a:custGeom>
            <a:avLst/>
            <a:gdLst/>
            <a:ahLst/>
            <a:cxnLst/>
            <a:rect r="r" b="b" t="t" l="l"/>
            <a:pathLst>
              <a:path h="5869406" w="12411078">
                <a:moveTo>
                  <a:pt x="0" y="0"/>
                </a:moveTo>
                <a:lnTo>
                  <a:pt x="12411078" y="0"/>
                </a:lnTo>
                <a:lnTo>
                  <a:pt x="12411078" y="5869406"/>
                </a:lnTo>
                <a:lnTo>
                  <a:pt x="0" y="586940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7" id="7"/>
          <p:cNvSpPr/>
          <p:nvPr/>
        </p:nvSpPr>
        <p:spPr>
          <a:xfrm flipH="false" flipV="false" rot="0">
            <a:off x="15408174" y="7014521"/>
            <a:ext cx="4284390" cy="4114800"/>
          </a:xfrm>
          <a:custGeom>
            <a:avLst/>
            <a:gdLst/>
            <a:ahLst/>
            <a:cxnLst/>
            <a:rect r="r" b="b" t="t" l="l"/>
            <a:pathLst>
              <a:path h="4114800" w="4284390">
                <a:moveTo>
                  <a:pt x="0" y="0"/>
                </a:moveTo>
                <a:lnTo>
                  <a:pt x="4284390" y="0"/>
                </a:lnTo>
                <a:lnTo>
                  <a:pt x="4284390"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8" id="8"/>
          <p:cNvSpPr/>
          <p:nvPr/>
        </p:nvSpPr>
        <p:spPr>
          <a:xfrm flipH="false" flipV="false" rot="0">
            <a:off x="-1729388" y="7014521"/>
            <a:ext cx="4284390" cy="4114800"/>
          </a:xfrm>
          <a:custGeom>
            <a:avLst/>
            <a:gdLst/>
            <a:ahLst/>
            <a:cxnLst/>
            <a:rect r="r" b="b" t="t" l="l"/>
            <a:pathLst>
              <a:path h="4114800" w="4284390">
                <a:moveTo>
                  <a:pt x="0" y="0"/>
                </a:moveTo>
                <a:lnTo>
                  <a:pt x="4284391" y="0"/>
                </a:lnTo>
                <a:lnTo>
                  <a:pt x="4284391"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9" id="9"/>
          <p:cNvSpPr/>
          <p:nvPr/>
        </p:nvSpPr>
        <p:spPr>
          <a:xfrm flipH="false" flipV="false" rot="0">
            <a:off x="1028700" y="2842761"/>
            <a:ext cx="15170941" cy="7607440"/>
          </a:xfrm>
          <a:custGeom>
            <a:avLst/>
            <a:gdLst/>
            <a:ahLst/>
            <a:cxnLst/>
            <a:rect r="r" b="b" t="t" l="l"/>
            <a:pathLst>
              <a:path h="7607440" w="15170941">
                <a:moveTo>
                  <a:pt x="0" y="0"/>
                </a:moveTo>
                <a:lnTo>
                  <a:pt x="15170941" y="0"/>
                </a:lnTo>
                <a:lnTo>
                  <a:pt x="15170941" y="7607440"/>
                </a:lnTo>
                <a:lnTo>
                  <a:pt x="0" y="7607440"/>
                </a:lnTo>
                <a:lnTo>
                  <a:pt x="0" y="0"/>
                </a:lnTo>
                <a:close/>
              </a:path>
            </a:pathLst>
          </a:custGeom>
          <a:blipFill>
            <a:blip r:embed="rId7"/>
            <a:stretch>
              <a:fillRect l="0" t="0" r="-2598" b="0"/>
            </a:stretch>
          </a:blipFill>
        </p:spPr>
      </p:sp>
      <p:sp>
        <p:nvSpPr>
          <p:cNvPr name="TextBox 10" id="10"/>
          <p:cNvSpPr txBox="true"/>
          <p:nvPr/>
        </p:nvSpPr>
        <p:spPr>
          <a:xfrm rot="-235009">
            <a:off x="5647014" y="535767"/>
            <a:ext cx="9327273" cy="1545722"/>
          </a:xfrm>
          <a:prstGeom prst="rect">
            <a:avLst/>
          </a:prstGeom>
        </p:spPr>
        <p:txBody>
          <a:bodyPr anchor="t" rtlCol="false" tIns="0" lIns="0" bIns="0" rIns="0">
            <a:spAutoFit/>
          </a:bodyPr>
          <a:lstStyle/>
          <a:p>
            <a:pPr algn="ctr">
              <a:lnSpc>
                <a:spcPts val="5102"/>
              </a:lnSpc>
            </a:pPr>
            <a:r>
              <a:rPr lang="en-US" b="true" sz="3644">
                <a:solidFill>
                  <a:srgbClr val="000000"/>
                </a:solidFill>
                <a:latin typeface="Cakerolli Bold"/>
                <a:ea typeface="Cakerolli Bold"/>
                <a:cs typeface="Cakerolli Bold"/>
                <a:sym typeface="Cakerolli Bold"/>
              </a:rPr>
              <a:t>DIFFERENTIATING SYPTOMS AND WHY THESE ARE IMPORTANT ALSO </a:t>
            </a:r>
          </a:p>
        </p:txBody>
      </p:sp>
      <p:sp>
        <p:nvSpPr>
          <p:cNvPr name="TextBox 11" id="11"/>
          <p:cNvSpPr txBox="true"/>
          <p:nvPr/>
        </p:nvSpPr>
        <p:spPr>
          <a:xfrm rot="0">
            <a:off x="5390716" y="1955666"/>
            <a:ext cx="11064051" cy="887095"/>
          </a:xfrm>
          <a:prstGeom prst="rect">
            <a:avLst/>
          </a:prstGeom>
        </p:spPr>
        <p:txBody>
          <a:bodyPr anchor="t" rtlCol="false" tIns="0" lIns="0" bIns="0" rIns="0">
            <a:spAutoFit/>
          </a:bodyPr>
          <a:lstStyle/>
          <a:p>
            <a:pPr algn="ctr">
              <a:lnSpc>
                <a:spcPts val="7279"/>
              </a:lnSpc>
            </a:pPr>
            <a:r>
              <a:rPr lang="en-US" sz="5199" b="true">
                <a:solidFill>
                  <a:srgbClr val="000000"/>
                </a:solidFill>
                <a:latin typeface="Canva Sans Bold"/>
                <a:ea typeface="Canva Sans Bold"/>
                <a:cs typeface="Canva Sans Bold"/>
                <a:sym typeface="Canva Sans Bold"/>
              </a:rPr>
              <a:t>Autism v.s. ADHD</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38888" r="0" b="-38888"/>
            </a:stretch>
          </a:blipFill>
        </p:spPr>
      </p:sp>
      <p:sp>
        <p:nvSpPr>
          <p:cNvPr name="Freeform 3" id="3"/>
          <p:cNvSpPr/>
          <p:nvPr/>
        </p:nvSpPr>
        <p:spPr>
          <a:xfrm flipH="false" flipV="false" rot="0">
            <a:off x="6839393" y="7014521"/>
            <a:ext cx="4284390" cy="4114800"/>
          </a:xfrm>
          <a:custGeom>
            <a:avLst/>
            <a:gdLst/>
            <a:ahLst/>
            <a:cxnLst/>
            <a:rect r="r" b="b" t="t" l="l"/>
            <a:pathLst>
              <a:path h="4114800" w="4284390">
                <a:moveTo>
                  <a:pt x="0" y="0"/>
                </a:moveTo>
                <a:lnTo>
                  <a:pt x="4284390" y="0"/>
                </a:lnTo>
                <a:lnTo>
                  <a:pt x="4284390"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2555003" y="7014521"/>
            <a:ext cx="4284390" cy="4114800"/>
          </a:xfrm>
          <a:custGeom>
            <a:avLst/>
            <a:gdLst/>
            <a:ahLst/>
            <a:cxnLst/>
            <a:rect r="r" b="b" t="t" l="l"/>
            <a:pathLst>
              <a:path h="4114800" w="4284390">
                <a:moveTo>
                  <a:pt x="0" y="0"/>
                </a:moveTo>
                <a:lnTo>
                  <a:pt x="4284390" y="0"/>
                </a:lnTo>
                <a:lnTo>
                  <a:pt x="4284390"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5" id="5"/>
          <p:cNvSpPr/>
          <p:nvPr/>
        </p:nvSpPr>
        <p:spPr>
          <a:xfrm flipH="false" flipV="false" rot="0">
            <a:off x="11123783" y="7014521"/>
            <a:ext cx="4284390" cy="4114800"/>
          </a:xfrm>
          <a:custGeom>
            <a:avLst/>
            <a:gdLst/>
            <a:ahLst/>
            <a:cxnLst/>
            <a:rect r="r" b="b" t="t" l="l"/>
            <a:pathLst>
              <a:path h="4114800" w="4284390">
                <a:moveTo>
                  <a:pt x="0" y="0"/>
                </a:moveTo>
                <a:lnTo>
                  <a:pt x="4284391" y="0"/>
                </a:lnTo>
                <a:lnTo>
                  <a:pt x="4284391"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6" id="6"/>
          <p:cNvSpPr/>
          <p:nvPr/>
        </p:nvSpPr>
        <p:spPr>
          <a:xfrm flipH="false" flipV="false" rot="0">
            <a:off x="4449836" y="-1906003"/>
            <a:ext cx="12411078" cy="5869406"/>
          </a:xfrm>
          <a:custGeom>
            <a:avLst/>
            <a:gdLst/>
            <a:ahLst/>
            <a:cxnLst/>
            <a:rect r="r" b="b" t="t" l="l"/>
            <a:pathLst>
              <a:path h="5869406" w="12411078">
                <a:moveTo>
                  <a:pt x="0" y="0"/>
                </a:moveTo>
                <a:lnTo>
                  <a:pt x="12411078" y="0"/>
                </a:lnTo>
                <a:lnTo>
                  <a:pt x="12411078" y="5869406"/>
                </a:lnTo>
                <a:lnTo>
                  <a:pt x="0" y="586940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7" id="7"/>
          <p:cNvSpPr/>
          <p:nvPr/>
        </p:nvSpPr>
        <p:spPr>
          <a:xfrm flipH="false" flipV="false" rot="0">
            <a:off x="15408174" y="7014521"/>
            <a:ext cx="4284390" cy="4114800"/>
          </a:xfrm>
          <a:custGeom>
            <a:avLst/>
            <a:gdLst/>
            <a:ahLst/>
            <a:cxnLst/>
            <a:rect r="r" b="b" t="t" l="l"/>
            <a:pathLst>
              <a:path h="4114800" w="4284390">
                <a:moveTo>
                  <a:pt x="0" y="0"/>
                </a:moveTo>
                <a:lnTo>
                  <a:pt x="4284390" y="0"/>
                </a:lnTo>
                <a:lnTo>
                  <a:pt x="4284390"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8" id="8"/>
          <p:cNvSpPr/>
          <p:nvPr/>
        </p:nvSpPr>
        <p:spPr>
          <a:xfrm flipH="false" flipV="false" rot="0">
            <a:off x="-1729388" y="7014521"/>
            <a:ext cx="4284390" cy="4114800"/>
          </a:xfrm>
          <a:custGeom>
            <a:avLst/>
            <a:gdLst/>
            <a:ahLst/>
            <a:cxnLst/>
            <a:rect r="r" b="b" t="t" l="l"/>
            <a:pathLst>
              <a:path h="4114800" w="4284390">
                <a:moveTo>
                  <a:pt x="0" y="0"/>
                </a:moveTo>
                <a:lnTo>
                  <a:pt x="4284391" y="0"/>
                </a:lnTo>
                <a:lnTo>
                  <a:pt x="4284391"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9" id="9"/>
          <p:cNvSpPr/>
          <p:nvPr/>
        </p:nvSpPr>
        <p:spPr>
          <a:xfrm flipH="false" flipV="false" rot="0">
            <a:off x="0" y="2286198"/>
            <a:ext cx="18288000" cy="8000802"/>
          </a:xfrm>
          <a:custGeom>
            <a:avLst/>
            <a:gdLst/>
            <a:ahLst/>
            <a:cxnLst/>
            <a:rect r="r" b="b" t="t" l="l"/>
            <a:pathLst>
              <a:path h="8000802" w="18288000">
                <a:moveTo>
                  <a:pt x="0" y="0"/>
                </a:moveTo>
                <a:lnTo>
                  <a:pt x="18288000" y="0"/>
                </a:lnTo>
                <a:lnTo>
                  <a:pt x="18288000" y="8000802"/>
                </a:lnTo>
                <a:lnTo>
                  <a:pt x="0" y="8000802"/>
                </a:lnTo>
                <a:lnTo>
                  <a:pt x="0" y="0"/>
                </a:lnTo>
                <a:close/>
              </a:path>
            </a:pathLst>
          </a:custGeom>
          <a:blipFill>
            <a:blip r:embed="rId7"/>
            <a:stretch>
              <a:fillRect l="0" t="-436" r="-260" b="-15009"/>
            </a:stretch>
          </a:blipFill>
        </p:spPr>
      </p:sp>
      <p:sp>
        <p:nvSpPr>
          <p:cNvPr name="TextBox 10" id="10"/>
          <p:cNvSpPr txBox="true"/>
          <p:nvPr/>
        </p:nvSpPr>
        <p:spPr>
          <a:xfrm rot="-235009">
            <a:off x="5624892" y="-24583"/>
            <a:ext cx="9327273" cy="898022"/>
          </a:xfrm>
          <a:prstGeom prst="rect">
            <a:avLst/>
          </a:prstGeom>
        </p:spPr>
        <p:txBody>
          <a:bodyPr anchor="t" rtlCol="false" tIns="0" lIns="0" bIns="0" rIns="0">
            <a:spAutoFit/>
          </a:bodyPr>
          <a:lstStyle/>
          <a:p>
            <a:pPr algn="ctr">
              <a:lnSpc>
                <a:spcPts val="5102"/>
              </a:lnSpc>
            </a:pPr>
            <a:r>
              <a:rPr lang="en-US" b="true" sz="3644">
                <a:solidFill>
                  <a:srgbClr val="000000"/>
                </a:solidFill>
                <a:latin typeface="Cakerolli Bold"/>
                <a:ea typeface="Cakerolli Bold"/>
                <a:cs typeface="Cakerolli Bold"/>
                <a:sym typeface="Cakerolli Bold"/>
              </a:rPr>
              <a:t>DIFFERENTIATING SYPTOMS </a:t>
            </a:r>
          </a:p>
        </p:txBody>
      </p:sp>
      <p:sp>
        <p:nvSpPr>
          <p:cNvPr name="TextBox 11" id="11"/>
          <p:cNvSpPr txBox="true"/>
          <p:nvPr/>
        </p:nvSpPr>
        <p:spPr>
          <a:xfrm rot="0">
            <a:off x="5123350" y="1095706"/>
            <a:ext cx="11064051" cy="887095"/>
          </a:xfrm>
          <a:prstGeom prst="rect">
            <a:avLst/>
          </a:prstGeom>
        </p:spPr>
        <p:txBody>
          <a:bodyPr anchor="t" rtlCol="false" tIns="0" lIns="0" bIns="0" rIns="0">
            <a:spAutoFit/>
          </a:bodyPr>
          <a:lstStyle/>
          <a:p>
            <a:pPr algn="ctr">
              <a:lnSpc>
                <a:spcPts val="7279"/>
              </a:lnSpc>
            </a:pPr>
            <a:r>
              <a:rPr lang="en-US" sz="5199" b="true">
                <a:solidFill>
                  <a:srgbClr val="000000"/>
                </a:solidFill>
                <a:latin typeface="Canva Sans Bold"/>
                <a:ea typeface="Canva Sans Bold"/>
                <a:cs typeface="Canva Sans Bold"/>
                <a:sym typeface="Canva Sans Bold"/>
              </a:rPr>
              <a:t>Autism vs. ED</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DAGe52ieNUM</dc:identifier>
  <dcterms:modified xsi:type="dcterms:W3CDTF">2011-08-01T06:04:30Z</dcterms:modified>
  <cp:revision>1</cp:revision>
  <dc:title>Interventions for Autism</dc:title>
</cp:coreProperties>
</file>